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 id="2147483664" r:id="rId2"/>
  </p:sldMasterIdLst>
  <p:notesMasterIdLst>
    <p:notesMasterId r:id="rId41"/>
  </p:notesMasterIdLst>
  <p:sldIdLst>
    <p:sldId id="256" r:id="rId3"/>
    <p:sldId id="258" r:id="rId4"/>
    <p:sldId id="289" r:id="rId5"/>
    <p:sldId id="290" r:id="rId6"/>
    <p:sldId id="291" r:id="rId7"/>
    <p:sldId id="292" r:id="rId8"/>
    <p:sldId id="293" r:id="rId9"/>
    <p:sldId id="294" r:id="rId10"/>
    <p:sldId id="299" r:id="rId11"/>
    <p:sldId id="300" r:id="rId12"/>
    <p:sldId id="301" r:id="rId13"/>
    <p:sldId id="295" r:id="rId14"/>
    <p:sldId id="302" r:id="rId15"/>
    <p:sldId id="305" r:id="rId16"/>
    <p:sldId id="306" r:id="rId17"/>
    <p:sldId id="303" r:id="rId18"/>
    <p:sldId id="307" r:id="rId19"/>
    <p:sldId id="308" r:id="rId20"/>
    <p:sldId id="309" r:id="rId21"/>
    <p:sldId id="310" r:id="rId22"/>
    <p:sldId id="323" r:id="rId23"/>
    <p:sldId id="324" r:id="rId24"/>
    <p:sldId id="311" r:id="rId25"/>
    <p:sldId id="313" r:id="rId26"/>
    <p:sldId id="312" r:id="rId27"/>
    <p:sldId id="314" r:id="rId28"/>
    <p:sldId id="315" r:id="rId29"/>
    <p:sldId id="316" r:id="rId30"/>
    <p:sldId id="317" r:id="rId31"/>
    <p:sldId id="259" r:id="rId32"/>
    <p:sldId id="260" r:id="rId33"/>
    <p:sldId id="261" r:id="rId34"/>
    <p:sldId id="262" r:id="rId35"/>
    <p:sldId id="263" r:id="rId36"/>
    <p:sldId id="264" r:id="rId37"/>
    <p:sldId id="319" r:id="rId38"/>
    <p:sldId id="322" r:id="rId39"/>
    <p:sldId id="325"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Consolas" panose="020B0609020204030204" pitchFamily="49" charset="0"/>
      <p:regular r:id="rId47"/>
      <p:bold r:id="rId48"/>
      <p:italic r:id="rId49"/>
      <p:boldItalic r:id="rId50"/>
    </p:embeddedFont>
    <p:embeddedFont>
      <p:font typeface="Constantia" panose="02030602050306030303" pitchFamily="18" charset="0"/>
      <p:regular r:id="rId51"/>
      <p:bold r:id="rId52"/>
      <p:italic r:id="rId53"/>
      <p:boldItalic r:id="rId54"/>
    </p:embeddedFont>
    <p:embeddedFont>
      <p:font typeface="Quattrocento Sans" panose="020B0604020202020204" charset="0"/>
      <p:regular r:id="rId55"/>
      <p:bold r:id="rId56"/>
      <p:italic r:id="rId57"/>
      <p:boldItalic r:id="rId58"/>
    </p:embeddedFont>
    <p:embeddedFont>
      <p:font typeface="Quicksand" panose="020B0604020202020204" charset="0"/>
      <p:regular r:id="rId59"/>
      <p:bold r:id="rId60"/>
    </p:embeddedFont>
    <p:embeddedFont>
      <p:font typeface="Segoe UI Black" panose="020B0A02040204020203" pitchFamily="34" charset="0"/>
      <p:bold r:id="rId61"/>
      <p:boldItalic r:id="rId62"/>
    </p:embeddedFont>
    <p:embeddedFont>
      <p:font typeface="Segoe UI Historic" panose="020B0502040204020203" pitchFamily="3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4E5F01-8F99-40CD-B69E-2D2342BA0DD7}">
  <a:tblStyle styleId="{974E5F01-8F99-40CD-B69E-2D2342BA0DD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56361" autoAdjust="0"/>
  </p:normalViewPr>
  <p:slideViewPr>
    <p:cSldViewPr snapToGrid="0">
      <p:cViewPr varScale="1">
        <p:scale>
          <a:sx n="149" d="100"/>
          <a:sy n="149" d="100"/>
        </p:scale>
        <p:origin x="504" y="108"/>
      </p:cViewPr>
      <p:guideLst>
        <p:guide orient="horz" pos="162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font" Target="fonts/font22.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font" Target="fonts/font18.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1c61a4ee00_1_17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3" name="Google Shape;93;g11c61a4ee00_1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err="1">
                <a:effectLst/>
                <a:latin typeface="Times New Roman" panose="02020603050405020304" pitchFamily="18" charset="0"/>
                <a:ea typeface="Calibri" panose="020F0502020204030204" pitchFamily="34" charset="0"/>
              </a:rPr>
              <a:t>Máy</a:t>
            </a:r>
            <a:r>
              <a:rPr lang="en-US" sz="1800" b="1" dirty="0">
                <a:effectLst/>
                <a:latin typeface="Times New Roman" panose="02020603050405020304" pitchFamily="18" charset="0"/>
                <a:ea typeface="Calibri" panose="020F0502020204030204" pitchFamily="34" charset="0"/>
              </a:rPr>
              <a:t> </a:t>
            </a:r>
            <a:r>
              <a:rPr lang="en-US" sz="1800" b="1" dirty="0" err="1">
                <a:effectLst/>
                <a:latin typeface="Times New Roman" panose="02020603050405020304" pitchFamily="18" charset="0"/>
                <a:ea typeface="Calibri" panose="020F0502020204030204" pitchFamily="34" charset="0"/>
              </a:rPr>
              <a:t>ảnh</a:t>
            </a:r>
            <a:r>
              <a:rPr lang="en-US" sz="1800" b="1"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thiết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bị</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chuyển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đổi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thế</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giới</a:t>
            </a:r>
            <a:r>
              <a:rPr lang="en-US" sz="1800" dirty="0">
                <a:effectLst/>
                <a:latin typeface="Times New Roman" panose="02020603050405020304" pitchFamily="18" charset="0"/>
                <a:ea typeface="Calibri" panose="020F0502020204030204" pitchFamily="34" charset="0"/>
              </a:rPr>
              <a:t> 3D </a:t>
            </a:r>
            <a:r>
              <a:rPr lang="en-US" sz="1800" dirty="0" err="1">
                <a:effectLst/>
                <a:latin typeface="Times New Roman" panose="02020603050405020304" pitchFamily="18" charset="0"/>
                <a:ea typeface="Calibri" panose="020F0502020204030204" pitchFamily="34" charset="0"/>
              </a:rPr>
              <a:t>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hình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ảnh</a:t>
            </a:r>
            <a:r>
              <a:rPr lang="en-US" sz="1800" dirty="0">
                <a:effectLst/>
                <a:latin typeface="Times New Roman" panose="02020603050405020304" pitchFamily="18" charset="0"/>
                <a:ea typeface="Calibri" panose="020F0502020204030204" pitchFamily="34" charset="0"/>
              </a:rPr>
              <a:t> 2D. Khi</a:t>
            </a:r>
            <a:r>
              <a:rPr lang="vi-VN" sz="1800" dirty="0">
                <a:effectLst/>
                <a:latin typeface="Times New Roman" panose="02020603050405020304" pitchFamily="18" charset="0"/>
                <a:ea typeface="Calibri" panose="020F0502020204030204" pitchFamily="34" charset="0"/>
              </a:rPr>
              <a:t> ánh sáng đi qua kính máy ảnh hoặc ống kính máy ảnh, dưới sự thao tác phức tạp của các ống kính máy ảnh khi đến ảnh đích sẽ tạo ra một tác động phụ gọi là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quang</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 tạo nên một độ méo ảnh nhất định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sz="18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vi-VN" dirty="0">
              <a:latin typeface="Consolas" panose="020B0609020204030204" pitchFamily="49" charset="0"/>
            </a:endParaRPr>
          </a:p>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3596622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err="1">
                <a:effectLst/>
                <a:latin typeface="Times New Roman" panose="02020603050405020304" pitchFamily="18" charset="0"/>
                <a:ea typeface="Calibri" panose="020F0502020204030204" pitchFamily="34" charset="0"/>
              </a:rPr>
              <a:t>trong</a:t>
            </a:r>
            <a:r>
              <a:rPr lang="en-US" sz="1100" dirty="0">
                <a:effectLst/>
                <a:latin typeface="Times New Roman" panose="02020603050405020304" pitchFamily="18" charset="0"/>
                <a:ea typeface="Calibri" panose="020F0502020204030204" pitchFamily="34" charset="0"/>
              </a:rPr>
              <a:t> </a:t>
            </a:r>
            <a:r>
              <a:rPr lang="en-US" sz="1100" dirty="0" err="1">
                <a:effectLst/>
                <a:latin typeface="Times New Roman" panose="02020603050405020304" pitchFamily="18" charset="0"/>
                <a:ea typeface="Calibri" panose="020F0502020204030204" pitchFamily="34" charset="0"/>
              </a:rPr>
              <a:t>hệ</a:t>
            </a:r>
            <a:r>
              <a:rPr lang="en-US" sz="1100" dirty="0">
                <a:effectLst/>
                <a:latin typeface="Times New Roman" panose="02020603050405020304" pitchFamily="18" charset="0"/>
                <a:ea typeface="Calibri" panose="020F0502020204030204" pitchFamily="34" charset="0"/>
              </a:rPr>
              <a:t> </a:t>
            </a:r>
            <a:r>
              <a:rPr lang="en-US" sz="1100" dirty="0" err="1">
                <a:effectLst/>
                <a:latin typeface="Times New Roman" panose="02020603050405020304" pitchFamily="18" charset="0"/>
                <a:ea typeface="Calibri" panose="020F0502020204030204" pitchFamily="34" charset="0"/>
              </a:rPr>
              <a:t>thống</a:t>
            </a:r>
            <a:r>
              <a:rPr lang="en-US" sz="1100" dirty="0">
                <a:effectLst/>
                <a:latin typeface="Times New Roman" panose="02020603050405020304" pitchFamily="18" charset="0"/>
                <a:ea typeface="Calibri" panose="020F0502020204030204" pitchFamily="34" charset="0"/>
              </a:rPr>
              <a:t> </a:t>
            </a:r>
            <a:r>
              <a:rPr lang="en-US" sz="1100" dirty="0" err="1">
                <a:effectLst/>
                <a:latin typeface="Times New Roman" panose="02020603050405020304" pitchFamily="18" charset="0"/>
                <a:ea typeface="Calibri" panose="020F0502020204030204" pitchFamily="34" charset="0"/>
              </a:rPr>
              <a:t>lái</a:t>
            </a:r>
            <a:r>
              <a:rPr lang="en-US" sz="1100" dirty="0">
                <a:effectLst/>
                <a:latin typeface="Times New Roman" panose="02020603050405020304" pitchFamily="18" charset="0"/>
                <a:ea typeface="Calibri" panose="020F0502020204030204" pitchFamily="34" charset="0"/>
              </a:rPr>
              <a:t> </a:t>
            </a:r>
            <a:r>
              <a:rPr lang="en-US" sz="1100" dirty="0" err="1">
                <a:effectLst/>
                <a:latin typeface="Times New Roman" panose="02020603050405020304" pitchFamily="18" charset="0"/>
                <a:ea typeface="Calibri" panose="020F0502020204030204" pitchFamily="34" charset="0"/>
              </a:rPr>
              <a:t>tự</a:t>
            </a:r>
            <a:r>
              <a:rPr lang="en-US" sz="1100" dirty="0">
                <a:effectLst/>
                <a:latin typeface="Times New Roman" panose="02020603050405020304" pitchFamily="18" charset="0"/>
                <a:ea typeface="Calibri" panose="020F0502020204030204" pitchFamily="34" charset="0"/>
              </a:rPr>
              <a:t> </a:t>
            </a:r>
            <a:r>
              <a:rPr lang="en-US" sz="1100" dirty="0" err="1">
                <a:effectLst/>
                <a:latin typeface="Times New Roman" panose="02020603050405020304" pitchFamily="18" charset="0"/>
                <a:ea typeface="Calibri" panose="020F0502020204030204" pitchFamily="34" charset="0"/>
              </a:rPr>
              <a:t>động</a:t>
            </a:r>
            <a:r>
              <a:rPr lang="en-US" sz="1100" dirty="0">
                <a:effectLst/>
                <a:latin typeface="Times New Roman" panose="02020603050405020304" pitchFamily="18" charset="0"/>
                <a:ea typeface="Calibri" panose="020F0502020204030204" pitchFamily="34" charset="0"/>
              </a:rPr>
              <a:t>, ta </a:t>
            </a:r>
            <a:r>
              <a:rPr lang="en-US" sz="1100" dirty="0" err="1">
                <a:effectLst/>
                <a:latin typeface="Times New Roman" panose="02020603050405020304" pitchFamily="18" charset="0"/>
                <a:ea typeface="Calibri" panose="020F0502020204030204" pitchFamily="34" charset="0"/>
              </a:rPr>
              <a:t>cần</a:t>
            </a:r>
            <a:r>
              <a:rPr lang="en-US" sz="1100" dirty="0">
                <a:effectLst/>
                <a:latin typeface="Times New Roman" panose="02020603050405020304" pitchFamily="18" charset="0"/>
                <a:ea typeface="Calibri" panose="020F0502020204030204" pitchFamily="34" charset="0"/>
              </a:rPr>
              <a:t> </a:t>
            </a:r>
            <a:r>
              <a:rPr lang="en-US" sz="1100" dirty="0" err="1">
                <a:effectLst/>
                <a:latin typeface="Times New Roman" panose="02020603050405020304" pitchFamily="18" charset="0"/>
                <a:ea typeface="Calibri" panose="020F0502020204030204" pitchFamily="34" charset="0"/>
              </a:rPr>
              <a:t>đảm</a:t>
            </a:r>
            <a:r>
              <a:rPr lang="en-US" sz="1100" dirty="0">
                <a:effectLst/>
                <a:latin typeface="Times New Roman" panose="02020603050405020304" pitchFamily="18" charset="0"/>
                <a:ea typeface="Calibri" panose="020F0502020204030204" pitchFamily="34" charset="0"/>
              </a:rPr>
              <a:t> </a:t>
            </a:r>
            <a:r>
              <a:rPr lang="en-US" sz="1100" dirty="0" err="1">
                <a:effectLst/>
                <a:latin typeface="Times New Roman" panose="02020603050405020304" pitchFamily="18" charset="0"/>
                <a:ea typeface="Calibri" panose="020F0502020204030204" pitchFamily="34" charset="0"/>
              </a:rPr>
              <a:t>bảo</a:t>
            </a:r>
            <a:r>
              <a:rPr lang="en-US" sz="1100" dirty="0">
                <a:effectLst/>
                <a:latin typeface="Times New Roman" panose="02020603050405020304" pitchFamily="18" charset="0"/>
                <a:ea typeface="Calibri" panose="020F0502020204030204" pitchFamily="34" charset="0"/>
              </a:rPr>
              <a:t> </a:t>
            </a:r>
            <a:r>
              <a:rPr lang="en-US" sz="1100" dirty="0" err="1">
                <a:effectLst/>
                <a:latin typeface="Times New Roman" panose="02020603050405020304" pitchFamily="18" charset="0"/>
                <a:ea typeface="Calibri" panose="020F0502020204030204" pitchFamily="34" charset="0"/>
              </a:rPr>
              <a:t>rằng</a:t>
            </a:r>
            <a:r>
              <a:rPr lang="en-US" sz="1100" dirty="0">
                <a:effectLst/>
                <a:latin typeface="Times New Roman" panose="02020603050405020304" pitchFamily="18" charset="0"/>
                <a:ea typeface="Calibri" panose="020F0502020204030204" pitchFamily="34" charset="0"/>
              </a:rPr>
              <a:t> camera </a:t>
            </a:r>
            <a:r>
              <a:rPr lang="en-US" sz="1100" dirty="0" err="1">
                <a:effectLst/>
                <a:latin typeface="Times New Roman" panose="02020603050405020304" pitchFamily="18" charset="0"/>
                <a:ea typeface="Calibri" panose="020F0502020204030204" pitchFamily="34" charset="0"/>
              </a:rPr>
              <a:t>được</a:t>
            </a:r>
            <a:r>
              <a:rPr lang="en-US" sz="1100" dirty="0">
                <a:effectLst/>
                <a:latin typeface="Times New Roman" panose="02020603050405020304" pitchFamily="18" charset="0"/>
                <a:ea typeface="Calibri" panose="020F0502020204030204" pitchFamily="34" charset="0"/>
              </a:rPr>
              <a:t> </a:t>
            </a:r>
            <a:r>
              <a:rPr lang="en-US" sz="1100" dirty="0" err="1">
                <a:effectLst/>
                <a:latin typeface="Times New Roman" panose="02020603050405020304" pitchFamily="18" charset="0"/>
                <a:ea typeface="Calibri" panose="020F0502020204030204" pitchFamily="34" charset="0"/>
              </a:rPr>
              <a:t>lắp</a:t>
            </a:r>
            <a:r>
              <a:rPr lang="en-US" sz="1100" dirty="0">
                <a:effectLst/>
                <a:latin typeface="Times New Roman" panose="02020603050405020304" pitchFamily="18" charset="0"/>
                <a:ea typeface="Calibri" panose="020F0502020204030204" pitchFamily="34" charset="0"/>
              </a:rPr>
              <a:t> </a:t>
            </a:r>
            <a:r>
              <a:rPr lang="vi-VN" sz="1100" dirty="0">
                <a:effectLst/>
                <a:latin typeface="Times New Roman" panose="02020603050405020304" pitchFamily="18" charset="0"/>
                <a:ea typeface="Calibri" panose="020F0502020204030204" pitchFamily="34" charset="0"/>
              </a:rPr>
              <a:t>trên phương tiện </a:t>
            </a:r>
            <a:r>
              <a:rPr lang="en-US" sz="1100" dirty="0" err="1">
                <a:effectLst/>
                <a:latin typeface="Times New Roman" panose="02020603050405020304" pitchFamily="18" charset="0"/>
                <a:ea typeface="Calibri" panose="020F0502020204030204" pitchFamily="34" charset="0"/>
              </a:rPr>
              <a:t>đó</a:t>
            </a:r>
            <a:r>
              <a:rPr lang="en-US" sz="1100" dirty="0">
                <a:effectLst/>
                <a:latin typeface="Times New Roman" panose="02020603050405020304" pitchFamily="18" charset="0"/>
                <a:ea typeface="Calibri" panose="020F0502020204030204" pitchFamily="34" charset="0"/>
              </a:rPr>
              <a:t> </a:t>
            </a:r>
            <a:r>
              <a:rPr lang="vi-VN" sz="1100" dirty="0">
                <a:effectLst/>
                <a:latin typeface="Times New Roman" panose="02020603050405020304" pitchFamily="18" charset="0"/>
                <a:ea typeface="Calibri" panose="020F0502020204030204" pitchFamily="34" charset="0"/>
              </a:rPr>
              <a:t>cung cấp những hình ảnh video chính xác và không bị biến dạng nên trước khi thực hiện các bài toán có dữ liệu được thu thập từ camera thì ta cần thực hiện hiệu chỉnh hình ảnh</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2266796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Camera Calibration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phẳng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14:m>
                  <m:oMath xmlns:m="http://schemas.openxmlformats.org/officeDocument/2006/math">
                    <m:r>
                      <a:rPr lang="vi-VN" sz="1800" i="1" smtClean="0">
                        <a:effectLst/>
                        <a:latin typeface="Cambria Math" panose="02040503050406030204" pitchFamily="18" charset="0"/>
                        <a:ea typeface="Times New Roman" panose="02020603050405020304" pitchFamily="18" charset="0"/>
                        <a:cs typeface="Times New Roman" panose="02020603050405020304" pitchFamily="18" charset="0"/>
                      </a:rPr>
                      <m:t>𝑘</m:t>
                    </m:r>
                    <m:r>
                      <a:rPr lang="vi-VN" sz="1800" i="1"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vi-VN" sz="1800" i="1" smtClean="0">
                        <a:effectLst/>
                        <a:latin typeface="Cambria Math" panose="02040503050406030204" pitchFamily="18" charset="0"/>
                        <a:ea typeface="Times New Roman" panose="02020603050405020304" pitchFamily="18" charset="0"/>
                        <a:cs typeface="Times New Roman" panose="02020603050405020304" pitchFamily="18" charset="0"/>
                      </a:rPr>
                      <m:t>𝑘</m:t>
                    </m:r>
                    <m:r>
                      <a:rPr lang="vi-VN" sz="1800" i="1" smtClean="0">
                        <a:effectLst/>
                        <a:latin typeface="Cambria Math" panose="02040503050406030204" pitchFamily="18" charset="0"/>
                        <a:ea typeface="Times New Roman" panose="02020603050405020304" pitchFamily="18" charset="0"/>
                        <a:cs typeface="Times New Roman" panose="02020603050405020304" pitchFamily="18" charset="0"/>
                      </a:rPr>
                      <m:t>2,</m:t>
                    </m:r>
                    <m:r>
                      <a:rPr lang="vi-VN" sz="1800" i="1" smtClean="0">
                        <a:effectLst/>
                        <a:latin typeface="Cambria Math" panose="02040503050406030204" pitchFamily="18" charset="0"/>
                        <a:ea typeface="Times New Roman" panose="02020603050405020304" pitchFamily="18" charset="0"/>
                        <a:cs typeface="Times New Roman" panose="02020603050405020304" pitchFamily="18" charset="0"/>
                      </a:rPr>
                      <m:t>𝑘</m:t>
                    </m:r>
                    <m:r>
                      <a:rPr lang="vi-VN" sz="1800" i="1" smtClean="0">
                        <a:effectLst/>
                        <a:latin typeface="Cambria Math" panose="02040503050406030204" pitchFamily="18" charset="0"/>
                        <a:ea typeface="Times New Roman" panose="02020603050405020304" pitchFamily="18" charset="0"/>
                        <a:cs typeface="Times New Roman" panose="02020603050405020304" pitchFamily="18" charset="0"/>
                      </a:rPr>
                      <m:t>3 </m:t>
                    </m:r>
                  </m:oMath>
                </a14:m>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là hệ số biến dạng xuyên tâm </a:t>
                </a:r>
                <a14:m>
                  <m:oMath xmlns:m="http://schemas.openxmlformats.org/officeDocument/2006/math">
                    <m:sSub>
                      <m:sSubPr>
                        <m:ctrlPr>
                          <a:rPr lang="en-US" sz="1100" b="0" i="1" u="none" strike="noStrike" cap="none" smtClean="0">
                            <a:solidFill>
                              <a:srgbClr val="000000"/>
                            </a:solidFill>
                            <a:effectLst/>
                            <a:latin typeface="Cambria Math" panose="02040503050406030204" pitchFamily="18" charset="0"/>
                            <a:ea typeface="Arial"/>
                            <a:cs typeface="Arial"/>
                            <a:sym typeface="Arial"/>
                          </a:rPr>
                        </m:ctrlPr>
                      </m:sSubPr>
                      <m:e>
                        <m:r>
                          <a:rPr lang="vi-VN" sz="1100" b="0" i="1" u="none" strike="noStrike" cap="none">
                            <a:solidFill>
                              <a:srgbClr val="000000"/>
                            </a:solidFill>
                            <a:effectLst/>
                            <a:latin typeface="Cambria Math" panose="02040503050406030204" pitchFamily="18" charset="0"/>
                            <a:ea typeface="Arial"/>
                            <a:cs typeface="Arial"/>
                            <a:sym typeface="Arial"/>
                          </a:rPr>
                          <m:t>𝑝</m:t>
                        </m:r>
                      </m:e>
                      <m:sub>
                        <m:r>
                          <a:rPr lang="vi-VN" sz="1100" b="0" i="1" u="none" strike="noStrike" cap="none">
                            <a:solidFill>
                              <a:srgbClr val="000000"/>
                            </a:solidFill>
                            <a:effectLst/>
                            <a:latin typeface="Cambria Math" panose="02040503050406030204" pitchFamily="18" charset="0"/>
                            <a:ea typeface="Arial"/>
                            <a:cs typeface="Arial"/>
                            <a:sym typeface="Arial"/>
                          </a:rPr>
                          <m:t>1</m:t>
                        </m:r>
                      </m:sub>
                    </m:sSub>
                    <m:r>
                      <a:rPr lang="vi-VN" sz="1100" b="0" i="1" u="none" strike="noStrike" cap="none">
                        <a:solidFill>
                          <a:srgbClr val="000000"/>
                        </a:solidFill>
                        <a:effectLst/>
                        <a:latin typeface="Cambria Math" panose="02040503050406030204" pitchFamily="18" charset="0"/>
                        <a:ea typeface="Arial"/>
                        <a:cs typeface="Arial"/>
                        <a:sym typeface="Arial"/>
                      </a:rPr>
                      <m:t>,</m:t>
                    </m:r>
                    <m:sSub>
                      <m:sSubPr>
                        <m:ctrlPr>
                          <a:rPr lang="en-US" sz="1100" b="0" i="1" u="none" strike="noStrike" cap="none">
                            <a:solidFill>
                              <a:srgbClr val="000000"/>
                            </a:solidFill>
                            <a:effectLst/>
                            <a:latin typeface="Cambria Math" panose="02040503050406030204" pitchFamily="18" charset="0"/>
                            <a:ea typeface="Arial"/>
                            <a:cs typeface="Arial"/>
                            <a:sym typeface="Arial"/>
                          </a:rPr>
                        </m:ctrlPr>
                      </m:sSubPr>
                      <m:e>
                        <m:r>
                          <a:rPr lang="vi-VN" sz="1100" b="0" i="1" u="none" strike="noStrike" cap="none">
                            <a:solidFill>
                              <a:srgbClr val="000000"/>
                            </a:solidFill>
                            <a:effectLst/>
                            <a:latin typeface="Cambria Math" panose="02040503050406030204" pitchFamily="18" charset="0"/>
                            <a:ea typeface="Arial"/>
                            <a:cs typeface="Arial"/>
                            <a:sym typeface="Arial"/>
                          </a:rPr>
                          <m:t>𝑝</m:t>
                        </m:r>
                      </m:e>
                      <m:sub>
                        <m:r>
                          <a:rPr lang="vi-VN" sz="1100" b="0" i="1" u="none" strike="noStrike" cap="none">
                            <a:solidFill>
                              <a:srgbClr val="000000"/>
                            </a:solidFill>
                            <a:effectLst/>
                            <a:latin typeface="Cambria Math" panose="02040503050406030204" pitchFamily="18" charset="0"/>
                            <a:ea typeface="Arial"/>
                            <a:cs typeface="Arial"/>
                            <a:sym typeface="Arial"/>
                          </a:rPr>
                          <m:t>2</m:t>
                        </m:r>
                      </m:sub>
                    </m:sSub>
                    <m:r>
                      <a:rPr lang="vi-VN" sz="1100" b="0" i="1" u="none" strike="noStrike" cap="none">
                        <a:solidFill>
                          <a:srgbClr val="000000"/>
                        </a:solidFill>
                        <a:effectLst/>
                        <a:latin typeface="Cambria Math" panose="02040503050406030204" pitchFamily="18" charset="0"/>
                        <a:ea typeface="Arial"/>
                        <a:cs typeface="Arial"/>
                        <a:sym typeface="Arial"/>
                      </a:rPr>
                      <m:t> </m:t>
                    </m:r>
                  </m:oMath>
                </a14:m>
                <a:r>
                  <a:rPr lang="vi-VN" sz="1100" b="0" i="0" u="none" strike="noStrike" cap="none" dirty="0">
                    <a:solidFill>
                      <a:srgbClr val="000000"/>
                    </a:solidFill>
                    <a:effectLst/>
                    <a:latin typeface="Arial"/>
                    <a:ea typeface="Arial"/>
                    <a:cs typeface="Arial"/>
                    <a:sym typeface="Arial"/>
                  </a:rPr>
                  <a:t>là hệ số biến dạng tiếp tuyến</a:t>
                </a: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3x3:</a:t>
                </a:r>
              </a:p>
              <a:p>
                <a:pPr marL="0" lvl="0" indent="0" algn="l" rtl="0">
                  <a:spcBef>
                    <a:spcPts val="0"/>
                  </a:spcBef>
                  <a:spcAft>
                    <a:spcPts val="0"/>
                  </a:spcAft>
                  <a:buNone/>
                </a:pPr>
                <a:endParaRPr dirty="0">
                  <a:latin typeface="Consolas" panose="020B0609020204030204" pitchFamily="49" charset="0"/>
                </a:endParaRPr>
              </a:p>
            </p:txBody>
          </p:sp>
        </mc:Choice>
        <mc:Fallback xmlns="">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Camera Calibration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phẳng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tế</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i="0">
                    <a:effectLst/>
                    <a:latin typeface="Cambria Math" panose="02040503050406030204" pitchFamily="18" charset="0"/>
                    <a:ea typeface="Times New Roman" panose="02020603050405020304" pitchFamily="18" charset="0"/>
                    <a:cs typeface="Times New Roman" panose="02020603050405020304" pitchFamily="18" charset="0"/>
                  </a:rPr>
                  <a:t>𝑘1,𝑘2,𝑘3 </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là hệ số biến dạng xuyên tâm </a:t>
                </a:r>
                <a:r>
                  <a:rPr lang="vi-VN" sz="1100" b="0" i="0" u="none" strike="noStrike" cap="none">
                    <a:solidFill>
                      <a:srgbClr val="000000"/>
                    </a:solidFill>
                    <a:effectLst/>
                    <a:latin typeface="Arial"/>
                    <a:ea typeface="Arial"/>
                    <a:cs typeface="Arial"/>
                    <a:sym typeface="Arial"/>
                  </a:rPr>
                  <a:t>𝑝</a:t>
                </a:r>
                <a:r>
                  <a:rPr lang="en-US" sz="1100" b="0" i="0" u="none" strike="noStrike" cap="none">
                    <a:solidFill>
                      <a:srgbClr val="000000"/>
                    </a:solidFill>
                    <a:effectLst/>
                    <a:latin typeface="Arial"/>
                    <a:ea typeface="Arial"/>
                    <a:cs typeface="Arial"/>
                    <a:sym typeface="Arial"/>
                  </a:rPr>
                  <a:t>_</a:t>
                </a:r>
                <a:r>
                  <a:rPr lang="vi-VN" sz="1100" b="0" i="0" u="none" strike="noStrike" cap="none">
                    <a:solidFill>
                      <a:srgbClr val="000000"/>
                    </a:solidFill>
                    <a:effectLst/>
                    <a:latin typeface="Arial"/>
                    <a:ea typeface="Arial"/>
                    <a:cs typeface="Arial"/>
                    <a:sym typeface="Arial"/>
                  </a:rPr>
                  <a:t>1,𝑝</a:t>
                </a:r>
                <a:r>
                  <a:rPr lang="en-US" sz="1100" b="0" i="0" u="none" strike="noStrike" cap="none">
                    <a:solidFill>
                      <a:srgbClr val="000000"/>
                    </a:solidFill>
                    <a:effectLst/>
                    <a:latin typeface="Arial"/>
                    <a:ea typeface="Arial"/>
                    <a:cs typeface="Arial"/>
                    <a:sym typeface="Arial"/>
                  </a:rPr>
                  <a:t>_</a:t>
                </a:r>
                <a:r>
                  <a:rPr lang="vi-VN" sz="1100" b="0" i="0" u="none" strike="noStrike" cap="none">
                    <a:solidFill>
                      <a:srgbClr val="000000"/>
                    </a:solidFill>
                    <a:effectLst/>
                    <a:latin typeface="Arial"/>
                    <a:ea typeface="Arial"/>
                    <a:cs typeface="Arial"/>
                    <a:sym typeface="Arial"/>
                  </a:rPr>
                  <a:t>2  </a:t>
                </a:r>
                <a:r>
                  <a:rPr lang="vi-VN" sz="1100" b="0" i="0" u="none" strike="noStrike" cap="none" dirty="0">
                    <a:solidFill>
                      <a:srgbClr val="000000"/>
                    </a:solidFill>
                    <a:effectLst/>
                    <a:latin typeface="Arial"/>
                    <a:ea typeface="Arial"/>
                    <a:cs typeface="Arial"/>
                    <a:sym typeface="Arial"/>
                  </a:rPr>
                  <a:t>là hệ số biến dạng tiếp tuyến</a:t>
                </a:r>
                <a:endParaRPr lang="en-US" sz="11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chụp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3x3:</a:t>
                </a:r>
              </a:p>
              <a:p>
                <a:pPr marL="0" lvl="0" indent="0" algn="l" rtl="0">
                  <a:spcBef>
                    <a:spcPts val="0"/>
                  </a:spcBef>
                  <a:spcAft>
                    <a:spcPts val="0"/>
                  </a:spcAft>
                  <a:buNone/>
                </a:pPr>
                <a:endParaRPr dirty="0">
                  <a:latin typeface="Consolas" panose="020B0609020204030204" pitchFamily="49" charset="0"/>
                </a:endParaRPr>
              </a:p>
            </p:txBody>
          </p:sp>
        </mc:Fallback>
      </mc:AlternateContent>
    </p:spTree>
    <p:extLst>
      <p:ext uri="{BB962C8B-B14F-4D97-AF65-F5344CB8AC3E}">
        <p14:creationId xmlns:p14="http://schemas.microsoft.com/office/powerpoint/2010/main" val="3800171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Dữ liệu đầu vào quan trọng cần thiết để hiệu chỉnh máy ảnh là tập hợp các điểm trong thế giới thực 3D và tọa độ 2D tương ứng của các điểm này trong ảnh.</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vi-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cung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cấp</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rõ</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ràng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bàn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cờ</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tìm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cụ</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tương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ví</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dụ</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góc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ô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vuông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bàn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cờ</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tọa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biết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tọa</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vi-VN" sz="1800" dirty="0">
                <a:effectLst/>
                <a:latin typeface="Times New Roman" panose="02020603050405020304" pitchFamily="18" charset="0"/>
                <a:ea typeface="Times New Roman" panose="02020603050405020304" pitchFamily="18" charset="0"/>
                <a:cs typeface="Times New Roman" panose="02020603050405020304" pitchFamily="18" charset="0"/>
              </a:rPr>
              <a:t>tự đó sẽ tìm được ra các hệ số của máy ảnh </a:t>
            </a:r>
          </a:p>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884101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1944862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3970782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1188843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Consolas" panose="020B0609020204030204" pitchFamily="49" charset="0"/>
              </a:rPr>
              <a:t>Cắt ảnh  sử dụng để loại bỏ khu vực không mong muốn từ hình ảnh ban đầu . trong thời gianxác định các làn đường, chúng ta chỉ cần tập trung vàocác khu vực mà chúng ta có thể nhìn thấy các làn đường, điều này giúp quá trình xử lý ảnh thực hiện nhanh hơn  với định dạng ảnh mới</a:t>
            </a:r>
          </a:p>
          <a:p>
            <a:pPr marL="0" lvl="0" indent="0" algn="l" rtl="0">
              <a:spcBef>
                <a:spcPts val="0"/>
              </a:spcBef>
              <a:spcAft>
                <a:spcPts val="0"/>
              </a:spcAft>
              <a:buNone/>
            </a:pPr>
            <a:endParaRPr lang="vi-VN" dirty="0">
              <a:latin typeface="Consolas" panose="020B0609020204030204" pitchFamily="49" charset="0"/>
            </a:endParaRPr>
          </a:p>
        </p:txBody>
      </p:sp>
    </p:spTree>
    <p:extLst>
      <p:ext uri="{BB962C8B-B14F-4D97-AF65-F5344CB8AC3E}">
        <p14:creationId xmlns:p14="http://schemas.microsoft.com/office/powerpoint/2010/main" val="2253533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Thresholding</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dùng để chuyển đổi ảnh xám thành ảnh nhị phân. Sau đó dựa trên việc chọn một giá trị ngưỡng (threshold) và gán giá trị nhị phân (thường là trắng hoặc đen) cho mỗi điểm ảnh dựa trên giá trị của nó so với ngưỡng.</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1398710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0E1116"/>
                </a:solidFill>
                <a:effectLst/>
                <a:latin typeface="-apple-system"/>
              </a:rPr>
              <a:t>Tôi đã sử dụng hai phương pháp tạo ngưỡng: Ngưỡng Gradient &amp; Ngưỡng HLS.</a:t>
            </a:r>
          </a:p>
          <a:p>
            <a:pPr algn="l"/>
            <a:endParaRPr lang="vi-VN" b="0" i="0" dirty="0">
              <a:solidFill>
                <a:srgbClr val="0E1116"/>
              </a:solidFill>
              <a:effectLst/>
              <a:latin typeface="-apple-system"/>
            </a:endParaRPr>
          </a:p>
          <a:p>
            <a:pPr algn="l"/>
            <a:r>
              <a:rPr lang="vi-VN" b="0" i="0" dirty="0">
                <a:solidFill>
                  <a:srgbClr val="D1D5DB"/>
                </a:solidFill>
                <a:effectLst/>
                <a:latin typeface="Söhne"/>
              </a:rPr>
              <a:t>Sobel Thresholding là một phương pháp xử lý ảnh được sử dụng để tìm đường biên trong hình ảnh bằng cách sử dụng bộ lọc Sobel. Bộ lọc Sobel được sử dụng để tính đạo hàm bậc nhất của hình ảnh theo các hướng khác nhau, từ đó tạo ra một bản đồ gradient của hình ảnh. Sau đó, ngưỡng hóa được áp dụng lên bản đồ gradient để tạo ra một hình ảnh nhị phân với các đường biên nổi bật.</a:t>
            </a:r>
          </a:p>
          <a:p>
            <a:pPr algn="l"/>
            <a:endParaRPr lang="vi-VN" b="0" i="0" dirty="0">
              <a:solidFill>
                <a:srgbClr val="0E1116"/>
              </a:solidFill>
              <a:effectLst/>
              <a:latin typeface="-apple-system"/>
            </a:endParaRPr>
          </a:p>
          <a:p>
            <a:pPr algn="l"/>
            <a:r>
              <a:rPr lang="vi-VN" b="0" i="0" dirty="0">
                <a:solidFill>
                  <a:srgbClr val="0E1116"/>
                </a:solidFill>
                <a:effectLst/>
                <a:latin typeface="-apple-system"/>
              </a:rPr>
              <a:t>HSL là một không gian màu tốt hơn RGB trong các bài toán cần trực quan thế giới thực. Nó sẽ thân thiện với con người hơn và cách hoạt động của màu sắc sẽ giống thế thực hơn và đó cũng chính là mục tiêu của bài toán mà nhóm hướng tới </a:t>
            </a:r>
            <a:br>
              <a:rPr lang="vi-VN" b="0" i="0" dirty="0">
                <a:solidFill>
                  <a:srgbClr val="0E1116"/>
                </a:solidFill>
                <a:effectLst/>
                <a:latin typeface="-apple-system"/>
              </a:rPr>
            </a:br>
            <a:endParaRPr lang="vi-VN" b="0" i="0" dirty="0">
              <a:solidFill>
                <a:srgbClr val="0E1116"/>
              </a:solidFill>
              <a:effectLst/>
              <a:latin typeface="-apple-system"/>
            </a:endParaRPr>
          </a:p>
          <a:p>
            <a:pPr algn="l"/>
            <a:r>
              <a:rPr lang="vi-VN" b="0" i="0" dirty="0">
                <a:solidFill>
                  <a:srgbClr val="0E1116"/>
                </a:solidFill>
                <a:effectLst/>
                <a:latin typeface="-apple-system"/>
              </a:rPr>
              <a:t>Tôi đã sử dụng Sobel Kernel để tạo ngưỡng độ dốc theo cả hai hướng X và Y. Vì các đường làn đường có khả năng thẳng đứng (tức là </a:t>
            </a:r>
            <a:r>
              <a:rPr lang="vi-VN" sz="1800" dirty="0">
                <a:effectLst/>
                <a:latin typeface="Times New Roman" panose="02020603050405020304" pitchFamily="18" charset="0"/>
                <a:ea typeface="Calibri" panose="020F0502020204030204" pitchFamily="34" charset="0"/>
              </a:rPr>
              <a:t>vì bị biến dạng thay đổi gần như thẳng đứng và có thể có nhiều giá trị X cho một giá trị Y.)</a:t>
            </a:r>
            <a:endParaRPr lang="vi-VN" sz="1800" b="0" i="0" dirty="0">
              <a:solidFill>
                <a:srgbClr val="0E1116"/>
              </a:solidFill>
              <a:effectLst/>
              <a:latin typeface="-apple-system"/>
              <a:ea typeface="Calibri" panose="020F0502020204030204" pitchFamily="34" charset="0"/>
            </a:endParaRPr>
          </a:p>
          <a:p>
            <a:pPr algn="l"/>
            <a:endParaRPr lang="vi-VN" sz="1800" b="0" i="0" dirty="0">
              <a:solidFill>
                <a:srgbClr val="0E1116"/>
              </a:solidFill>
              <a:effectLst/>
              <a:latin typeface="-apple-system"/>
            </a:endParaRPr>
          </a:p>
          <a:p>
            <a:pPr algn="l"/>
            <a:r>
              <a:rPr lang="vi-VN" b="0" i="0" dirty="0">
                <a:solidFill>
                  <a:srgbClr val="0E1116"/>
                </a:solidFill>
                <a:effectLst/>
                <a:latin typeface="-apple-system"/>
              </a:rPr>
              <a:t>Ngoài ra, tôi đã sử dụng kênh màu HLS, để xử lý các trường hợp khi màu đường quá sáng hoặc quá nhạt. </a:t>
            </a:r>
          </a:p>
          <a:p>
            <a:pPr algn="l"/>
            <a:r>
              <a:rPr lang="vi-VN" b="0" i="0" dirty="0">
                <a:solidFill>
                  <a:srgbClr val="0E1116"/>
                </a:solidFill>
                <a:effectLst/>
                <a:latin typeface="-apple-system"/>
              </a:rPr>
              <a:t>Sau đó, tôi kết hợp cả Gradient và HLS (màu) trộn thành một cho hình ảnh nhị phân có ngưỡng cuối cùng.</a:t>
            </a:r>
          </a:p>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28523779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lane line detection, Perspective Transform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camera sang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(bird's-eye view)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lvl="0" indent="0" algn="l" rtl="0">
              <a:spcBef>
                <a:spcPts val="0"/>
              </a:spcBef>
              <a:spcAft>
                <a:spcPts val="0"/>
              </a:spcAft>
              <a:buNone/>
            </a:pPr>
            <a:endParaRPr lang="vi-VN"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camera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camera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nghiêng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line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Perspective Transform,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camera sang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line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lvl="0" indent="0" algn="l" rtl="0">
              <a:spcBef>
                <a:spcPts val="0"/>
              </a:spcBef>
              <a:spcAft>
                <a:spcPts val="0"/>
              </a:spcAft>
              <a:buNone/>
            </a:pPr>
            <a:endParaRPr lang="vi-VN" dirty="0">
              <a:latin typeface="Consolas" panose="020B0609020204030204" pitchFamily="49" charset="0"/>
            </a:endParaRPr>
          </a:p>
          <a:p>
            <a:pPr marL="0" lvl="0" indent="0" algn="l" rtl="0">
              <a:spcBef>
                <a:spcPts val="0"/>
              </a:spcBef>
              <a:spcAft>
                <a:spcPts val="0"/>
              </a:spcAft>
              <a:buNone/>
            </a:pPr>
            <a:r>
              <a:rPr lang="vi-VN" dirty="0">
                <a:latin typeface="Consolas" panose="020B0609020204030204" pitchFamily="49" charset="0"/>
              </a:rPr>
              <a:t>Như chúng ta có thể thấy, rất khó để nhìn thấy trong chế độ xem camera rằng làn đường đang uốn cong về bên phải. Tuy nhiên, ở chế độ xem Birds-Eye, chúng ta có thể dễ dàng phát hiện ra rằng các làn đường song song đang uốn cong về phía trước vài mét.</a:t>
            </a:r>
            <a:endParaRPr dirty="0">
              <a:latin typeface="Consolas" panose="020B0609020204030204" pitchFamily="49" charset="0"/>
            </a:endParaRPr>
          </a:p>
        </p:txBody>
      </p:sp>
    </p:spTree>
    <p:extLst>
      <p:ext uri="{BB962C8B-B14F-4D97-AF65-F5344CB8AC3E}">
        <p14:creationId xmlns:p14="http://schemas.microsoft.com/office/powerpoint/2010/main" val="2034040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lane line detection, Perspective Transform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camera sang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(bird's-eye view)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lvl="0" indent="0" algn="l" rtl="0">
              <a:spcBef>
                <a:spcPts val="0"/>
              </a:spcBef>
              <a:spcAft>
                <a:spcPts val="0"/>
              </a:spcAft>
              <a:buNone/>
            </a:pPr>
            <a:endParaRPr lang="vi-VN" dirty="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camera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camera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nghiêng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line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Perspective Transform,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chúng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camera sang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line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song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lvl="0" indent="0" algn="l" rtl="0">
              <a:spcBef>
                <a:spcPts val="0"/>
              </a:spcBef>
              <a:spcAft>
                <a:spcPts val="0"/>
              </a:spcAft>
              <a:buNone/>
            </a:pPr>
            <a:endParaRPr lang="vi-VN" dirty="0">
              <a:latin typeface="Consolas" panose="020B0609020204030204" pitchFamily="49" charset="0"/>
            </a:endParaRPr>
          </a:p>
          <a:p>
            <a:pPr marL="0" lvl="0" indent="0" algn="l" rtl="0">
              <a:spcBef>
                <a:spcPts val="0"/>
              </a:spcBef>
              <a:spcAft>
                <a:spcPts val="0"/>
              </a:spcAft>
              <a:buNone/>
            </a:pPr>
            <a:r>
              <a:rPr lang="vi-VN" dirty="0">
                <a:latin typeface="Consolas" panose="020B0609020204030204" pitchFamily="49" charset="0"/>
              </a:rPr>
              <a:t>Như chúng ta có thể thấy, rất khó để nhìn thấy trong chế độ xem camera rằng làn đường đang uốn cong về bên phải. Tuy nhiên, ở chế độ xem Birds-Eye, chúng ta có thể dễ dàng phát hiện ra rằng các làn đường song song đang uốn cong về phía trước vài mét.</a:t>
            </a:r>
            <a:endParaRPr dirty="0">
              <a:latin typeface="Consolas" panose="020B0609020204030204" pitchFamily="49" charset="0"/>
            </a:endParaRPr>
          </a:p>
        </p:txBody>
      </p:sp>
    </p:spTree>
    <p:extLst>
      <p:ext uri="{BB962C8B-B14F-4D97-AF65-F5344CB8AC3E}">
        <p14:creationId xmlns:p14="http://schemas.microsoft.com/office/powerpoint/2010/main" val="10009799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5184920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latin typeface="Consolas" panose="020B0609020204030204" pitchFamily="49" charset="0"/>
              </a:rPr>
              <a:t>Sau khi các  khu vực chứa pixel làn đường đã được xác định ta sẽ </a:t>
            </a:r>
            <a:r>
              <a:rPr lang="vi-VN" sz="1100" b="1" dirty="0">
                <a:latin typeface="Consolas" panose="020B0609020204030204" pitchFamily="49" charset="0"/>
              </a:rPr>
              <a:t>S</a:t>
            </a:r>
            <a:r>
              <a:rPr lang="en-US" sz="1100" b="1" dirty="0">
                <a:latin typeface="Consolas" panose="020B0609020204030204" pitchFamily="49" charset="0"/>
              </a:rPr>
              <a:t>ử </a:t>
            </a:r>
            <a:r>
              <a:rPr lang="en-US" sz="1100" b="1" dirty="0" err="1">
                <a:latin typeface="Consolas" panose="020B0609020204030204" pitchFamily="49" charset="0"/>
              </a:rPr>
              <a:t>dụng</a:t>
            </a:r>
            <a:r>
              <a:rPr lang="en-US" sz="1100" b="1" dirty="0">
                <a:latin typeface="Consolas" panose="020B0609020204030204" pitchFamily="49" charset="0"/>
              </a:rPr>
              <a:t> </a:t>
            </a:r>
            <a:r>
              <a:rPr lang="en-US" sz="1100" b="1" dirty="0" err="1">
                <a:latin typeface="Consolas" panose="020B0609020204030204" pitchFamily="49" charset="0"/>
              </a:rPr>
              <a:t>một</a:t>
            </a:r>
            <a:r>
              <a:rPr lang="en-US" sz="1100" b="1" dirty="0">
                <a:latin typeface="Consolas" panose="020B0609020204030204" pitchFamily="49" charset="0"/>
              </a:rPr>
              <a:t> </a:t>
            </a:r>
            <a:r>
              <a:rPr lang="en-US" sz="1100" b="1" dirty="0" err="1">
                <a:latin typeface="Consolas" panose="020B0609020204030204" pitchFamily="49" charset="0"/>
              </a:rPr>
              <a:t>cửa</a:t>
            </a:r>
            <a:r>
              <a:rPr lang="en-US" sz="1100" b="1" dirty="0">
                <a:latin typeface="Consolas" panose="020B0609020204030204" pitchFamily="49" charset="0"/>
              </a:rPr>
              <a:t> </a:t>
            </a:r>
            <a:r>
              <a:rPr lang="en-US" sz="1100" b="1" dirty="0" err="1">
                <a:latin typeface="Consolas" panose="020B0609020204030204" pitchFamily="49" charset="0"/>
              </a:rPr>
              <a:t>sổ</a:t>
            </a:r>
            <a:r>
              <a:rPr lang="en-US" sz="1100" b="1" dirty="0">
                <a:latin typeface="Consolas" panose="020B0609020204030204" pitchFamily="49" charset="0"/>
              </a:rPr>
              <a:t> </a:t>
            </a:r>
            <a:r>
              <a:rPr lang="en-US" sz="1100" b="1" dirty="0" err="1">
                <a:latin typeface="Consolas" panose="020B0609020204030204" pitchFamily="49" charset="0"/>
              </a:rPr>
              <a:t>trượt</a:t>
            </a:r>
            <a:r>
              <a:rPr lang="en-US" sz="1100" b="1" dirty="0">
                <a:latin typeface="Consolas" panose="020B0609020204030204" pitchFamily="49" charset="0"/>
              </a:rPr>
              <a:t>, </a:t>
            </a:r>
            <a:r>
              <a:rPr lang="en-US" sz="1100" b="1" dirty="0" err="1">
                <a:latin typeface="Consolas" panose="020B0609020204030204" pitchFamily="49" charset="0"/>
              </a:rPr>
              <a:t>được</a:t>
            </a:r>
            <a:r>
              <a:rPr lang="en-US" sz="1100" b="1" dirty="0">
                <a:latin typeface="Consolas" panose="020B0609020204030204" pitchFamily="49" charset="0"/>
              </a:rPr>
              <a:t> </a:t>
            </a:r>
            <a:r>
              <a:rPr lang="en-US" sz="1100" b="1" dirty="0" err="1">
                <a:latin typeface="Consolas" panose="020B0609020204030204" pitchFamily="49" charset="0"/>
              </a:rPr>
              <a:t>đặt</a:t>
            </a:r>
            <a:r>
              <a:rPr lang="en-US" sz="1100" b="1" dirty="0">
                <a:latin typeface="Consolas" panose="020B0609020204030204" pitchFamily="49" charset="0"/>
              </a:rPr>
              <a:t> </a:t>
            </a:r>
            <a:r>
              <a:rPr lang="en-US" sz="1100" b="1" dirty="0" err="1">
                <a:latin typeface="Consolas" panose="020B0609020204030204" pitchFamily="49" charset="0"/>
              </a:rPr>
              <a:t>xung</a:t>
            </a:r>
            <a:r>
              <a:rPr lang="en-US" sz="1100" b="1" dirty="0">
                <a:latin typeface="Consolas" panose="020B0609020204030204" pitchFamily="49" charset="0"/>
              </a:rPr>
              <a:t> </a:t>
            </a:r>
            <a:r>
              <a:rPr lang="en-US" sz="1100" b="1" dirty="0" err="1">
                <a:latin typeface="Consolas" panose="020B0609020204030204" pitchFamily="49" charset="0"/>
              </a:rPr>
              <a:t>quanh</a:t>
            </a:r>
            <a:r>
              <a:rPr lang="en-US" sz="1100" b="1" dirty="0">
                <a:latin typeface="Consolas" panose="020B0609020204030204" pitchFamily="49" charset="0"/>
              </a:rPr>
              <a:t> </a:t>
            </a:r>
            <a:r>
              <a:rPr lang="en-US" sz="1100" b="1" dirty="0" err="1">
                <a:latin typeface="Consolas" panose="020B0609020204030204" pitchFamily="49" charset="0"/>
              </a:rPr>
              <a:t>các</a:t>
            </a:r>
            <a:r>
              <a:rPr lang="en-US" sz="1100" b="1" dirty="0">
                <a:latin typeface="Consolas" panose="020B0609020204030204" pitchFamily="49" charset="0"/>
              </a:rPr>
              <a:t> </a:t>
            </a:r>
            <a:r>
              <a:rPr lang="en-US" sz="1100" b="1" dirty="0" err="1">
                <a:latin typeface="Consolas" panose="020B0609020204030204" pitchFamily="49" charset="0"/>
              </a:rPr>
              <a:t>tâm</a:t>
            </a:r>
            <a:r>
              <a:rPr lang="en-US" sz="1100" b="1" dirty="0">
                <a:latin typeface="Consolas" panose="020B0609020204030204" pitchFamily="49" charset="0"/>
              </a:rPr>
              <a:t> </a:t>
            </a:r>
            <a:r>
              <a:rPr lang="en-US" sz="1100" b="1" dirty="0" err="1">
                <a:latin typeface="Consolas" panose="020B0609020204030204" pitchFamily="49" charset="0"/>
              </a:rPr>
              <a:t>đường</a:t>
            </a:r>
            <a:r>
              <a:rPr lang="en-US" sz="1100" b="1" dirty="0">
                <a:latin typeface="Consolas" panose="020B0609020204030204" pitchFamily="49" charset="0"/>
              </a:rPr>
              <a:t>, </a:t>
            </a:r>
            <a:r>
              <a:rPr lang="en-US" sz="1100" b="1" dirty="0" err="1">
                <a:latin typeface="Consolas" panose="020B0609020204030204" pitchFamily="49" charset="0"/>
              </a:rPr>
              <a:t>để</a:t>
            </a:r>
            <a:r>
              <a:rPr lang="en-US" sz="1100" b="1" dirty="0">
                <a:latin typeface="Consolas" panose="020B0609020204030204" pitchFamily="49" charset="0"/>
              </a:rPr>
              <a:t> </a:t>
            </a:r>
            <a:r>
              <a:rPr lang="en-US" sz="1100" b="1" dirty="0" err="1">
                <a:latin typeface="Consolas" panose="020B0609020204030204" pitchFamily="49" charset="0"/>
              </a:rPr>
              <a:t>tìm</a:t>
            </a:r>
            <a:r>
              <a:rPr lang="en-US" sz="1100" b="1" dirty="0">
                <a:latin typeface="Consolas" panose="020B0609020204030204" pitchFamily="49" charset="0"/>
              </a:rPr>
              <a:t> </a:t>
            </a:r>
            <a:r>
              <a:rPr lang="en-US" sz="1100" b="1" dirty="0" err="1">
                <a:latin typeface="Consolas" panose="020B0609020204030204" pitchFamily="49" charset="0"/>
              </a:rPr>
              <a:t>và</a:t>
            </a:r>
            <a:r>
              <a:rPr lang="en-US" sz="1100" b="1" dirty="0">
                <a:latin typeface="Consolas" panose="020B0609020204030204" pitchFamily="49" charset="0"/>
              </a:rPr>
              <a:t> </a:t>
            </a:r>
            <a:r>
              <a:rPr lang="en-US" sz="1100" b="1" dirty="0" err="1">
                <a:latin typeface="Consolas" panose="020B0609020204030204" pitchFamily="49" charset="0"/>
              </a:rPr>
              <a:t>đi</a:t>
            </a:r>
            <a:r>
              <a:rPr lang="en-US" sz="1100" b="1" dirty="0">
                <a:latin typeface="Consolas" panose="020B0609020204030204" pitchFamily="49" charset="0"/>
              </a:rPr>
              <a:t> </a:t>
            </a:r>
            <a:r>
              <a:rPr lang="en-US" sz="1100" b="1" dirty="0" err="1">
                <a:latin typeface="Consolas" panose="020B0609020204030204" pitchFamily="49" charset="0"/>
              </a:rPr>
              <a:t>theo</a:t>
            </a:r>
            <a:r>
              <a:rPr lang="en-US" sz="1100" b="1" dirty="0">
                <a:latin typeface="Consolas" panose="020B0609020204030204" pitchFamily="49" charset="0"/>
              </a:rPr>
              <a:t> </a:t>
            </a:r>
            <a:r>
              <a:rPr lang="en-US" sz="1100" b="1" dirty="0" err="1">
                <a:latin typeface="Consolas" panose="020B0609020204030204" pitchFamily="49" charset="0"/>
              </a:rPr>
              <a:t>các</a:t>
            </a:r>
            <a:r>
              <a:rPr lang="en-US" sz="1100" b="1" dirty="0">
                <a:latin typeface="Consolas" panose="020B0609020204030204" pitchFamily="49" charset="0"/>
              </a:rPr>
              <a:t> </a:t>
            </a:r>
            <a:r>
              <a:rPr lang="en-US" sz="1100" b="1" dirty="0" err="1">
                <a:latin typeface="Consolas" panose="020B0609020204030204" pitchFamily="49" charset="0"/>
              </a:rPr>
              <a:t>đường</a:t>
            </a:r>
            <a:r>
              <a:rPr lang="en-US" sz="1100" b="1" dirty="0">
                <a:latin typeface="Consolas" panose="020B0609020204030204" pitchFamily="49" charset="0"/>
              </a:rPr>
              <a:t> </a:t>
            </a:r>
            <a:r>
              <a:rPr lang="en-US" sz="1100" b="1" dirty="0" err="1">
                <a:latin typeface="Consolas" panose="020B0609020204030204" pitchFamily="49" charset="0"/>
              </a:rPr>
              <a:t>phân</a:t>
            </a:r>
            <a:r>
              <a:rPr lang="en-US" sz="1100" b="1" dirty="0">
                <a:latin typeface="Consolas" panose="020B0609020204030204" pitchFamily="49" charset="0"/>
              </a:rPr>
              <a:t> </a:t>
            </a:r>
            <a:r>
              <a:rPr lang="en-US" sz="1100" b="1" dirty="0" err="1">
                <a:latin typeface="Consolas" panose="020B0609020204030204" pitchFamily="49" charset="0"/>
              </a:rPr>
              <a:t>làn</a:t>
            </a:r>
            <a:r>
              <a:rPr lang="en-US" sz="1100" b="1" dirty="0">
                <a:latin typeface="Consolas" panose="020B0609020204030204" pitchFamily="49" charset="0"/>
              </a:rPr>
              <a:t> </a:t>
            </a:r>
            <a:r>
              <a:rPr lang="en-US" sz="1100" b="1" dirty="0" err="1">
                <a:latin typeface="Consolas" panose="020B0609020204030204" pitchFamily="49" charset="0"/>
              </a:rPr>
              <a:t>từ</a:t>
            </a:r>
            <a:r>
              <a:rPr lang="en-US" sz="1100" b="1" dirty="0">
                <a:latin typeface="Consolas" panose="020B0609020204030204" pitchFamily="49" charset="0"/>
              </a:rPr>
              <a:t> </a:t>
            </a:r>
            <a:r>
              <a:rPr lang="en-US" sz="1100" b="1" dirty="0" err="1">
                <a:latin typeface="Consolas" panose="020B0609020204030204" pitchFamily="49" charset="0"/>
              </a:rPr>
              <a:t>dưới</a:t>
            </a:r>
            <a:r>
              <a:rPr lang="en-US" sz="1100" b="1" dirty="0">
                <a:latin typeface="Consolas" panose="020B0609020204030204" pitchFamily="49" charset="0"/>
              </a:rPr>
              <a:t> </a:t>
            </a:r>
            <a:r>
              <a:rPr lang="en-US" sz="1100" b="1" dirty="0" err="1">
                <a:latin typeface="Consolas" panose="020B0609020204030204" pitchFamily="49" charset="0"/>
              </a:rPr>
              <a:t>lên</a:t>
            </a:r>
            <a:r>
              <a:rPr lang="en-US" sz="1100" b="1" dirty="0">
                <a:latin typeface="Consolas" panose="020B0609020204030204" pitchFamily="49" charset="0"/>
              </a:rPr>
              <a:t> </a:t>
            </a:r>
            <a:r>
              <a:rPr lang="en-US" sz="1100" b="1" dirty="0" err="1">
                <a:latin typeface="Consolas" panose="020B0609020204030204" pitchFamily="49" charset="0"/>
              </a:rPr>
              <a:t>trên</a:t>
            </a:r>
            <a:r>
              <a:rPr lang="en-US" sz="1100" b="1" dirty="0">
                <a:latin typeface="Consolas" panose="020B0609020204030204" pitchFamily="49" charset="0"/>
              </a:rPr>
              <a:t> </a:t>
            </a:r>
            <a:r>
              <a:rPr lang="en-US" sz="1100" b="1" dirty="0" err="1">
                <a:latin typeface="Consolas" panose="020B0609020204030204" pitchFamily="49" charset="0"/>
              </a:rPr>
              <a:t>cùng</a:t>
            </a:r>
            <a:r>
              <a:rPr lang="en-US" sz="1100" b="1" dirty="0">
                <a:latin typeface="Consolas" panose="020B0609020204030204" pitchFamily="49" charset="0"/>
              </a:rPr>
              <a:t> </a:t>
            </a:r>
            <a:r>
              <a:rPr lang="en-US" sz="1100" b="1" dirty="0" err="1">
                <a:latin typeface="Consolas" panose="020B0609020204030204" pitchFamily="49" charset="0"/>
              </a:rPr>
              <a:t>của</a:t>
            </a:r>
            <a:r>
              <a:rPr lang="en-US" sz="1100" b="1" dirty="0">
                <a:latin typeface="Consolas" panose="020B0609020204030204" pitchFamily="49" charset="0"/>
              </a:rPr>
              <a:t> </a:t>
            </a:r>
            <a:r>
              <a:rPr lang="en-US" sz="1100" b="1" dirty="0" err="1">
                <a:latin typeface="Consolas" panose="020B0609020204030204" pitchFamily="49" charset="0"/>
              </a:rPr>
              <a:t>hình</a:t>
            </a:r>
            <a:r>
              <a:rPr lang="en-US" sz="1100" b="1" dirty="0">
                <a:latin typeface="Consolas" panose="020B0609020204030204" pitchFamily="49" charset="0"/>
              </a:rPr>
              <a:t> </a:t>
            </a:r>
            <a:r>
              <a:rPr lang="en-US" sz="1100" b="1" dirty="0" err="1">
                <a:latin typeface="Consolas" panose="020B0609020204030204" pitchFamily="49" charset="0"/>
              </a:rPr>
              <a:t>ảnh</a:t>
            </a:r>
            <a:r>
              <a:rPr lang="en-US" sz="1100" b="1" dirty="0">
                <a:latin typeface="Consolas" panose="020B0609020204030204" pitchFamily="49" charset="0"/>
              </a:rPr>
              <a:t>/</a:t>
            </a:r>
            <a:r>
              <a:rPr lang="en-US" sz="1100" b="1" dirty="0" err="1">
                <a:latin typeface="Consolas" panose="020B0609020204030204" pitchFamily="49" charset="0"/>
              </a:rPr>
              <a:t>khung</a:t>
            </a:r>
            <a:r>
              <a:rPr lang="en-US" sz="1100" b="1" dirty="0">
                <a:latin typeface="Consolas" panose="020B0609020204030204" pitchFamily="49" charset="0"/>
              </a:rPr>
              <a:t>.</a:t>
            </a:r>
          </a:p>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994153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3200" b="0" i="0" dirty="0">
                <a:solidFill>
                  <a:srgbClr val="0E1116"/>
                </a:solidFill>
                <a:effectLst/>
                <a:latin typeface="-apple-system"/>
              </a:rPr>
              <a:t>Giờ đây, với các pixel đường làn được định vị, chúng ta có thể sử dụng các vị trí pixel x và y của chúng để khớp với đường cong đa thức bậc hai:</a:t>
            </a:r>
            <a:endParaRPr lang="vi-VN" sz="1800" dirty="0">
              <a:effectLst/>
              <a:latin typeface="Consolas" panose="020B0609020204030204" pitchFamily="49"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dirty="0">
                <a:effectLst/>
                <a:latin typeface="Consolas" panose="020B0609020204030204" pitchFamily="49" charset="0"/>
                <a:ea typeface="Calibri" panose="020F0502020204030204" pitchFamily="34" charset="0"/>
                <a:cs typeface="Times New Roman" panose="02020603050405020304" pitchFamily="18" charset="0"/>
              </a:rPr>
              <a:t>Ở đây ta chỉ điều chình cho hàm f(y) vì các vạch làn đường bị biến dạng thay đổi gần như thẳng đứng và có thể có nhiều giá trị X cho một giá trị Y.</a:t>
            </a:r>
            <a:endParaRPr lang="en-US" sz="1800" dirty="0">
              <a:effectLst/>
              <a:latin typeface="Consolas" panose="020B0609020204030204" pitchFamily="49"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1779843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215113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2078442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13606505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D1D5DB"/>
                </a:solidFill>
                <a:effectLst/>
                <a:latin typeface="Consolas" panose="020B0609020204030204" pitchFamily="49" charset="0"/>
              </a:rPr>
              <a:t>Bộ dataset này chứa các hình ảnh màu và hình ảnh grayscale được thu thập từ một chiếc xe chạy trong môi trường đô thị. </a:t>
            </a:r>
          </a:p>
          <a:p>
            <a:pPr marL="0" lvl="0" indent="0" algn="l" rtl="0">
              <a:spcBef>
                <a:spcPts val="0"/>
              </a:spcBef>
              <a:spcAft>
                <a:spcPts val="0"/>
              </a:spcAft>
              <a:buNone/>
            </a:pPr>
            <a:endParaRPr lang="vi-VN" b="0" i="0" dirty="0">
              <a:solidFill>
                <a:srgbClr val="D1D5DB"/>
              </a:solidFill>
              <a:effectLst/>
              <a:latin typeface="Consolas" panose="020B0609020204030204" pitchFamily="49" charset="0"/>
            </a:endParaRPr>
          </a:p>
          <a:p>
            <a:pPr marL="0" lvl="0" indent="0" algn="l" rtl="0">
              <a:spcBef>
                <a:spcPts val="0"/>
              </a:spcBef>
              <a:spcAft>
                <a:spcPts val="0"/>
              </a:spcAft>
              <a:buNone/>
            </a:pPr>
            <a:r>
              <a:rPr lang="vi-VN" b="0" i="0" dirty="0">
                <a:solidFill>
                  <a:srgbClr val="D1D5DB"/>
                </a:solidFill>
                <a:effectLst/>
                <a:latin typeface="Consolas" panose="020B0609020204030204" pitchFamily="49" charset="0"/>
              </a:rPr>
              <a:t>Bộ dataset KITTI-Road/Lane Detection Evaluation 2013 cung cấp các nhãn đường đi đã được gán chính xác cho từng hình ảnh trong tập dữ liệu. </a:t>
            </a:r>
          </a:p>
          <a:p>
            <a:pPr marL="0" lvl="0" indent="0" algn="l" rtl="0">
              <a:spcBef>
                <a:spcPts val="0"/>
              </a:spcBef>
              <a:spcAft>
                <a:spcPts val="0"/>
              </a:spcAft>
              <a:buNone/>
            </a:pPr>
            <a:endParaRPr lang="vi-VN" b="0" i="0" dirty="0">
              <a:solidFill>
                <a:srgbClr val="D1D5DB"/>
              </a:solidFill>
              <a:effectLst/>
              <a:latin typeface="Consolas" panose="020B0609020204030204" pitchFamily="49" charset="0"/>
            </a:endParaRPr>
          </a:p>
          <a:p>
            <a:pPr marL="0" lvl="0" indent="0" algn="l" rtl="0">
              <a:spcBef>
                <a:spcPts val="0"/>
              </a:spcBef>
              <a:spcAft>
                <a:spcPts val="0"/>
              </a:spcAft>
              <a:buNone/>
            </a:pPr>
            <a:r>
              <a:rPr lang="en-US" b="1" i="0" dirty="0">
                <a:solidFill>
                  <a:srgbClr val="3C4043"/>
                </a:solidFill>
                <a:effectLst/>
                <a:latin typeface="Consolas" panose="020B0609020204030204" pitchFamily="49" charset="0"/>
              </a:rPr>
              <a:t> 289 training and 290 test images</a:t>
            </a:r>
            <a:endParaRPr lang="vi-VN" b="0" i="0" dirty="0">
              <a:solidFill>
                <a:srgbClr val="D1D5DB"/>
              </a:solidFill>
              <a:effectLst/>
              <a:latin typeface="Consolas" panose="020B0609020204030204" pitchFamily="49" charset="0"/>
            </a:endParaRPr>
          </a:p>
        </p:txBody>
      </p:sp>
    </p:spTree>
    <p:extLst>
      <p:ext uri="{BB962C8B-B14F-4D97-AF65-F5344CB8AC3E}">
        <p14:creationId xmlns:p14="http://schemas.microsoft.com/office/powerpoint/2010/main" val="2731006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D1D5DB"/>
                </a:solidFill>
                <a:effectLst/>
                <a:latin typeface="Consolas" panose="020B0609020204030204" pitchFamily="49" charset="0"/>
              </a:rPr>
              <a:t>Bộ dataset này chứa các hình ảnh màu và hình ảnh grayscale được thu thập từ một chiếc xe chạy trong môi trường đô thị. </a:t>
            </a:r>
          </a:p>
          <a:p>
            <a:pPr marL="0" lvl="0" indent="0" algn="l" rtl="0">
              <a:spcBef>
                <a:spcPts val="0"/>
              </a:spcBef>
              <a:spcAft>
                <a:spcPts val="0"/>
              </a:spcAft>
              <a:buNone/>
            </a:pPr>
            <a:endParaRPr lang="vi-VN" b="0" i="0">
              <a:solidFill>
                <a:srgbClr val="D1D5DB"/>
              </a:solidFill>
              <a:effectLst/>
              <a:latin typeface="Consolas" panose="020B0609020204030204" pitchFamily="49" charset="0"/>
            </a:endParaRPr>
          </a:p>
          <a:p>
            <a:pPr marL="0" lvl="0" indent="0" algn="l" rtl="0">
              <a:spcBef>
                <a:spcPts val="0"/>
              </a:spcBef>
              <a:spcAft>
                <a:spcPts val="0"/>
              </a:spcAft>
              <a:buNone/>
            </a:pPr>
            <a:r>
              <a:rPr lang="vi-VN" b="0" i="0">
                <a:solidFill>
                  <a:srgbClr val="D1D5DB"/>
                </a:solidFill>
                <a:effectLst/>
                <a:latin typeface="Consolas" panose="020B0609020204030204" pitchFamily="49" charset="0"/>
              </a:rPr>
              <a:t>Bộ dataset KITTI-Road/Lane Detection Evaluation 2013 cung cấp các nhãn đường đi đã được gán chính xác cho từng hình ảnh trong tập dữ liệu. </a:t>
            </a:r>
          </a:p>
          <a:p>
            <a:pPr marL="0" lvl="0" indent="0" algn="l" rtl="0">
              <a:spcBef>
                <a:spcPts val="0"/>
              </a:spcBef>
              <a:spcAft>
                <a:spcPts val="0"/>
              </a:spcAft>
              <a:buNone/>
            </a:pPr>
            <a:endParaRPr lang="vi-VN" b="0" i="0">
              <a:solidFill>
                <a:srgbClr val="D1D5DB"/>
              </a:solidFill>
              <a:effectLst/>
              <a:latin typeface="Consolas" panose="020B0609020204030204" pitchFamily="49" charset="0"/>
            </a:endParaRPr>
          </a:p>
          <a:p>
            <a:pPr marL="0" lvl="0" indent="0" algn="l" rtl="0">
              <a:spcBef>
                <a:spcPts val="0"/>
              </a:spcBef>
              <a:spcAft>
                <a:spcPts val="0"/>
              </a:spcAft>
              <a:buNone/>
            </a:pPr>
            <a:r>
              <a:rPr lang="en-US" b="1" i="0">
                <a:solidFill>
                  <a:srgbClr val="3C4043"/>
                </a:solidFill>
                <a:effectLst/>
                <a:latin typeface="Consolas" panose="020B0609020204030204" pitchFamily="49" charset="0"/>
              </a:rPr>
              <a:t> 289 training and 290 test images</a:t>
            </a:r>
            <a:endParaRPr lang="vi-VN" b="1" i="0">
              <a:solidFill>
                <a:srgbClr val="3C4043"/>
              </a:solidFill>
              <a:effectLst/>
              <a:latin typeface="Consolas" panose="020B0609020204030204" pitchFamily="49" charset="0"/>
            </a:endParaRPr>
          </a:p>
          <a:p>
            <a:pPr marL="0" lvl="0" indent="0" algn="l" rtl="0">
              <a:spcBef>
                <a:spcPts val="0"/>
              </a:spcBef>
              <a:spcAft>
                <a:spcPts val="0"/>
              </a:spcAft>
              <a:buNone/>
            </a:pPr>
            <a:endParaRPr lang="vi-VN" b="1" i="0" dirty="0">
              <a:solidFill>
                <a:srgbClr val="3C4043"/>
              </a:solidFill>
              <a:effectLst/>
              <a:latin typeface="Consolas" panose="020B0609020204030204" pitchFamily="49" charset="0"/>
            </a:endParaRPr>
          </a:p>
          <a:p>
            <a:pPr marL="0" lvl="0" indent="0" algn="l" rtl="0">
              <a:spcBef>
                <a:spcPts val="0"/>
              </a:spcBef>
              <a:spcAft>
                <a:spcPts val="0"/>
              </a:spcAft>
              <a:buNone/>
            </a:pPr>
            <a:r>
              <a:rPr lang="vi-VN" b="0" i="0" dirty="0">
                <a:solidFill>
                  <a:srgbClr val="D1D5DB"/>
                </a:solidFill>
                <a:effectLst/>
                <a:latin typeface="Söhne"/>
              </a:rPr>
              <a:t>Tham số "Processing Speed (avg. f/s) 3" đề cập đến tốc độ xử lý trung bình của hệ thống, được đo bằng số khung hình (frame) xử lý được trong một giây (frames per second - f/s). </a:t>
            </a:r>
            <a:r>
              <a:rPr lang="vi-VN" b="1" i="0" dirty="0">
                <a:solidFill>
                  <a:srgbClr val="3C4043"/>
                </a:solidFill>
                <a:effectLst/>
                <a:latin typeface="Consolas" panose="020B0609020204030204" pitchFamily="49" charset="0"/>
              </a:rPr>
              <a:t> </a:t>
            </a:r>
            <a:endParaRPr lang="vi-VN" b="0" i="0" dirty="0">
              <a:solidFill>
                <a:srgbClr val="D1D5DB"/>
              </a:solidFill>
              <a:effectLst/>
              <a:latin typeface="Consolas" panose="020B0609020204030204" pitchFamily="49" charset="0"/>
            </a:endParaRPr>
          </a:p>
        </p:txBody>
      </p:sp>
    </p:spTree>
    <p:extLst>
      <p:ext uri="{BB962C8B-B14F-4D97-AF65-F5344CB8AC3E}">
        <p14:creationId xmlns:p14="http://schemas.microsoft.com/office/powerpoint/2010/main" val="1773378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vi-VN" sz="1100" b="0" i="0" dirty="0">
                <a:solidFill>
                  <a:srgbClr val="D1D5DB"/>
                </a:solidFill>
                <a:effectLst/>
                <a:latin typeface="Söhne"/>
              </a:rPr>
              <a:t>ADAS là viết tắt của "Advanced Driver Assistance Systems" (Hệ thống Hỗ trợ Lái tự động). ADAS là một tập hợp các công nghệ và tính năng được tích hợp vào ô tô nhằm cung cấp hỗ trợ cho người lái trong quá trình lái xe, tăng cường an toàn và giảm tải công việc cho người lái</a:t>
            </a:r>
          </a:p>
          <a:p>
            <a:pPr marL="158750" indent="0">
              <a:buNone/>
            </a:pPr>
            <a:endParaRPr lang="vi-VN" sz="1100" b="0" i="0" dirty="0">
              <a:solidFill>
                <a:srgbClr val="D1D5DB"/>
              </a:solidFill>
              <a:effectLst/>
              <a:latin typeface="Söhne"/>
            </a:endParaRPr>
          </a:p>
          <a:p>
            <a:pPr marL="158750" indent="0">
              <a:buNone/>
            </a:pPr>
            <a:r>
              <a:rPr lang="vi-VN" sz="1100" b="0" i="0" dirty="0">
                <a:solidFill>
                  <a:srgbClr val="D1D5DB"/>
                </a:solidFill>
                <a:effectLst/>
                <a:latin typeface="Söhne"/>
              </a:rPr>
              <a:t>lane detection được sử dụng để cung cấp thông tin về làn đường cho hệ thống nhận dạng làn đường, hệ thống cảnh báo làn đường hoặc để hướng dẫn và duy trì lái xe trong làn đường. Điều này giúp tăng cường an toàn, giảm nguy cơ va chạm và hỗ trợ người lái trong quá trình.</a:t>
            </a:r>
          </a:p>
          <a:p>
            <a:pPr marL="158750" indent="0">
              <a:buNone/>
            </a:pPr>
            <a:endParaRPr lang="vi-VN" sz="100" b="1" dirty="0">
              <a:solidFill>
                <a:srgbClr val="212529"/>
              </a:solidFill>
              <a:latin typeface="Consolas" panose="020B0609020204030204" pitchFamily="49" charset="0"/>
            </a:endParaRPr>
          </a:p>
          <a:p>
            <a:pPr marL="158750" indent="0">
              <a:buNone/>
            </a:pPr>
            <a:r>
              <a:rPr lang="vi-VN" sz="100" b="1" dirty="0">
                <a:solidFill>
                  <a:srgbClr val="212529"/>
                </a:solidFill>
                <a:latin typeface="Consolas" panose="020B0609020204030204" pitchFamily="49" charset="0"/>
              </a:rPr>
              <a:t>Phát hiện làn đường sẽ có 2 tác vụ chính</a:t>
            </a:r>
          </a:p>
          <a:p>
            <a:pPr marL="158750" indent="0">
              <a:buNone/>
            </a:pPr>
            <a:r>
              <a:rPr lang="vi-VN" sz="100" b="1" dirty="0">
                <a:solidFill>
                  <a:srgbClr val="212529"/>
                </a:solidFill>
                <a:latin typeface="Consolas" panose="020B0609020204030204" pitchFamily="49" charset="0"/>
              </a:rPr>
              <a:t>	</a:t>
            </a:r>
            <a:r>
              <a:rPr lang="vi-VN" sz="100" dirty="0">
                <a:solidFill>
                  <a:srgbClr val="212529"/>
                </a:solidFill>
                <a:latin typeface="Consolas" panose="020B0609020204030204" pitchFamily="49" charset="0"/>
              </a:rPr>
              <a:t>xác định ranh giới của các làn đường lái xe trong video hoặc hình ảnh về cảnh đường. </a:t>
            </a:r>
          </a:p>
          <a:p>
            <a:pPr marL="158750" indent="0">
              <a:buNone/>
            </a:pPr>
            <a:r>
              <a:rPr lang="vi-VN" sz="100" b="1" dirty="0">
                <a:solidFill>
                  <a:srgbClr val="212529"/>
                </a:solidFill>
                <a:latin typeface="Consolas" panose="020B0609020204030204" pitchFamily="49" charset="0"/>
              </a:rPr>
              <a:t>	Định vị và theo dõi </a:t>
            </a:r>
            <a:r>
              <a:rPr lang="vi-VN" sz="100" dirty="0">
                <a:solidFill>
                  <a:srgbClr val="212529"/>
                </a:solidFill>
                <a:latin typeface="Consolas" panose="020B0609020204030204" pitchFamily="49" charset="0"/>
              </a:rPr>
              <a:t>chính xác vạch kẻ đường trong thời gian thực, ngay cả trong những điều kiện khó khăn như ánh sáng kém, ánh sáng chói hoặc bố cục đường phức tạp.</a:t>
            </a:r>
          </a:p>
          <a:p>
            <a:pPr marL="158750" indent="0">
              <a:buNone/>
            </a:pPr>
            <a:endParaRPr lang="vi-VN" sz="100" dirty="0">
              <a:solidFill>
                <a:srgbClr val="212529"/>
              </a:solidFill>
              <a:latin typeface="Consolas" panose="020B0609020204030204" pitchFamily="49" charset="0"/>
            </a:endParaRPr>
          </a:p>
          <a:p>
            <a:pPr marL="0" lvl="0" indent="0" algn="l" rtl="0">
              <a:spcBef>
                <a:spcPts val="0"/>
              </a:spcBef>
              <a:spcAft>
                <a:spcPts val="0"/>
              </a:spcAft>
              <a:buNone/>
            </a:pPr>
            <a:r>
              <a:rPr lang="vi-VN" sz="800" b="0" i="0" dirty="0">
                <a:solidFill>
                  <a:srgbClr val="D1D5DB"/>
                </a:solidFill>
                <a:effectLst/>
                <a:latin typeface="Consolas" panose="020B0609020204030204" pitchFamily="49" charset="0"/>
              </a:rPr>
              <a:t>Input (đầu vào) của bài toán là một hình ảnh hoặc một khung hình trong video.</a:t>
            </a:r>
          </a:p>
          <a:p>
            <a:pPr marL="0" lvl="0" indent="0" algn="l" rtl="0">
              <a:spcBef>
                <a:spcPts val="0"/>
              </a:spcBef>
              <a:spcAft>
                <a:spcPts val="0"/>
              </a:spcAft>
              <a:buNone/>
            </a:pPr>
            <a:r>
              <a:rPr lang="vi-VN" sz="800" b="0" i="0" dirty="0">
                <a:solidFill>
                  <a:srgbClr val="D1D5DB"/>
                </a:solidFill>
                <a:effectLst/>
                <a:latin typeface="Consolas" panose="020B0609020204030204" pitchFamily="49" charset="0"/>
              </a:rPr>
              <a:t>Output (đầu ra) của bài toán là hình ảnh/video đã được xử lý và vẽ thêm tập hợp đường kẻ phân chia làn đường hoặc đánh dấu làn đường đang di chuyện cho phép xác định vị trí và hướng di chuyển của các phương tiện . Ngoài ra tùy thuộc vào ứng dụng cụ thể có thể tính toán thêm thông tin như vị trí và độ cong của các làn đường, hoặc phát hiện các hành vi vi phạm liên quan đến làn đường (ví dụ: đi lạc làn, lấn làn, vượt đèn đỏ) hoặc các phương tiện đang tham gia giao thông</a:t>
            </a:r>
            <a:endParaRPr lang="en-US" sz="100" dirty="0">
              <a:latin typeface="Consolas" panose="020B0609020204030204" pitchFamily="49" charset="0"/>
            </a:endParaRPr>
          </a:p>
          <a:p>
            <a:pPr marL="0" lvl="0" indent="0" algn="l" rtl="0">
              <a:spcBef>
                <a:spcPts val="0"/>
              </a:spcBef>
              <a:spcAft>
                <a:spcPts val="0"/>
              </a:spcAft>
              <a:buNone/>
            </a:pPr>
            <a:endParaRPr sz="100" dirty="0">
              <a:latin typeface="Consolas" panose="020B0609020204030204" pitchFamily="49" charset="0"/>
            </a:endParaRPr>
          </a:p>
        </p:txBody>
      </p:sp>
    </p:spTree>
    <p:extLst>
      <p:ext uri="{BB962C8B-B14F-4D97-AF65-F5344CB8AC3E}">
        <p14:creationId xmlns:p14="http://schemas.microsoft.com/office/powerpoint/2010/main" val="2969043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1fd8bb183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1fd8bb183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E4E6EB"/>
                </a:solidFill>
                <a:effectLst/>
                <a:latin typeface="Segoe UI Historic" panose="020B0502040204020203" pitchFamily="34" charset="0"/>
              </a:rPr>
              <a:t>Mạng thần kinh chuyển đổi được sử dụng để phân loại hình ảnh, điều này thường có nghĩa là giảm hình ảnh thành một số duy nhất ("nhãn" hoặc "danh mục"). Phân đoạn hình ảnh là một nhiệm vụ hoàn toàn khác. Ở đây, thay vì dự đoán 1 danh mục cho mỗi hình ảnh, chúng tôi muốn phân định một đối tượng quan tâm khỏi toàn bộ hình ảnh. Nhiều cách tiếp cận có thể được sử dụng cho các nhiệm vụ như vậy. Cách tiếp cận đầu tiên có thể chia hình ảnh đầu vào thành một loạt các khối và cố gắng phân loại từng khối có chứa đối tượng của chúng ta hay không. Điều này đòi hỏi phải kiểm tra các kích thước khối khác nhau (vì chúng tôi không biết trước đối tượng của mình lớn như thế nào), điều này cũng yêu cầu chạy một mạng nơ-ron tích chập nhất định nhiều lần cho mỗi hình ảnh và chúng tôi chỉ kết thúc với một vùng thô nơi đối tượng của chúng tôi ở đó. Cách tiếp cận thứ hai có thể cố gắng phân loại từng pixel của hình ảnh của chúng tôi là "ở trong đối tượng của chúng tôi" hoặc "ở ngoài đối tượng của chúng tôi". Điều này cho phép phân đoạn đối tượng quan tâm của chúng tôi được xác định rõ hơn nhưng cũng yêu cầu chạy một mô hình nhất định nhiều lần trên các phần phụ của mỗi hình ảnh.</a:t>
            </a:r>
          </a:p>
          <a:p>
            <a:pPr marL="0" lvl="0" indent="0" algn="l" rtl="0">
              <a:spcBef>
                <a:spcPts val="0"/>
              </a:spcBef>
              <a:spcAft>
                <a:spcPts val="0"/>
              </a:spcAft>
              <a:buNone/>
            </a:pPr>
            <a:endParaRPr lang="vi-VN" b="0" i="0" dirty="0">
              <a:solidFill>
                <a:srgbClr val="E4E6EB"/>
              </a:solidFill>
              <a:effectLst/>
            </a:endParaRPr>
          </a:p>
          <a:p>
            <a:pPr marL="0" lvl="0" indent="0" algn="l" rtl="0">
              <a:spcBef>
                <a:spcPts val="0"/>
              </a:spcBef>
              <a:spcAft>
                <a:spcPts val="0"/>
              </a:spcAft>
              <a:buNone/>
            </a:pPr>
            <a:endParaRPr lang="vi-VN" b="0" i="0" dirty="0">
              <a:solidFill>
                <a:srgbClr val="E4E6EB"/>
              </a:solidFill>
              <a:effectLst/>
            </a:endParaRPr>
          </a:p>
          <a:p>
            <a:pPr marL="0" lvl="0" indent="0" algn="l" rtl="0">
              <a:spcBef>
                <a:spcPts val="0"/>
              </a:spcBef>
              <a:spcAft>
                <a:spcPts val="0"/>
              </a:spcAft>
              <a:buNone/>
            </a:pPr>
            <a:endParaRPr lang="vi-VN" b="0" i="0" dirty="0">
              <a:solidFill>
                <a:srgbClr val="E4E6EB"/>
              </a:solidFill>
              <a:effectLst/>
            </a:endParaRPr>
          </a:p>
          <a:p>
            <a:pPr marL="0" lvl="0" indent="0" algn="l" rtl="0">
              <a:spcBef>
                <a:spcPts val="0"/>
              </a:spcBef>
              <a:spcAft>
                <a:spcPts val="0"/>
              </a:spcAft>
              <a:buNone/>
            </a:pPr>
            <a:r>
              <a:rPr lang="vi-VN" b="0" i="0" dirty="0">
                <a:solidFill>
                  <a:srgbClr val="E4E6EB"/>
                </a:solidFill>
                <a:effectLst/>
                <a:latin typeface="Segoe UI Historic" panose="020B0502040204020203" pitchFamily="34" charset="0"/>
              </a:rPr>
              <a:t>Kiến trúc “U-Net” bao gồm 2 phần: phần đầu tiên là Mạng thần kinh chuyển đổi “cổ điển” quét hình ảnh, trích xuất các mẫu từ hình ảnh đó và kết hợp chúng thành các tính năng có độ phân giải cao. Sau đó, mạng được yêu cầu nâng cấp các lớp ẩn của nó để tạo lại một hình ảnh nhị phân đầy đủ. Nhiệm vụ ở đây bao gồm lấy một hình ảnh đầy đủ làm đầu vào và tạo ra một hình ảnh đầy đủ làm đầu ra. Hình ảnh đầu ra chỉ chứa 0 và 1 phân định nền khỏi đối tượng mà chúng tôi muốn phân biệt. Ngoài ra, kiến ​​trúc này chứa các liên kết giữa “tăng độ phân giải của tính năng/giảm độ phân giải hình ảnh” và thứ hai là “giảm độ phân giải của tính năng/tăng độ phân giải hình ảnh”. Các liên kết này bao gồm việc lưu ảnh chụp nhanh của các trọng số trong giai đoạn đầu tiên của mạng và sao chép chúng sang giai đoạn thứ hai của mạng. Điều này làm cho mạng kết hợp các tính năng từ các vùng không gian khác nhau của hình ảnh và cho phép nó bản địa hóa các vùng quan tâm chính xác hơn. Một thủ thuật khác mà các tác giả đề xuất là sử dụng rộng rãi tính năng tăng dữ liệu để tăng hầu như số lượng hình ảnh đầu vào mà không cần dữ liệu được dán nhãn bổ sung. Việc tăng cường dữ liệu này chủ yếu được thực hiện thông qua “biến dạng đàn hồi”, là những biến dạng làm thay đổi hình dạng của các đối tượng trên hình ảnh và hoạt động như thể các ô được biểu diễn ở một vị trí khác. “U-Net” không cần chạy nhiều lần để thực hiện phân đoạn hình ảnh và có thể học với rất ít hình ảnh được gắn nhãn, rất phù hợp để phân đoạn hình ảnh trong sinh học hoặc y học. Các tác giả đã thử nghiệm kiến ​​trúc của họ trên một số thử thách phân đoạn hình ảnh và có ít lỗi hơn so với các mạng thần kinh tích chập cổ điển tiên tiến nhất trong khi chạy nhanh hơn và cần ít dữ liệu được dán nhãn hơn.</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326a89c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326a89c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200"/>
              </a:spcBef>
              <a:spcAft>
                <a:spcPts val="0"/>
              </a:spcAft>
              <a:buClr>
                <a:schemeClr val="dk1"/>
              </a:buClr>
              <a:buSzPts val="1100"/>
              <a:buFont typeface="Arial"/>
              <a:buNone/>
            </a:pPr>
            <a:r>
              <a:rPr lang="vi-VN" dirty="0"/>
              <a:t>Đối với phân đoạn ngữ nghĩa, chúng tôi quan tâm đến những đối tượng nào trong hình ảnh và chúng ở đâu trong hình ảnh. Điều này được so sánh với phát hiện đối tượng hoặc phân loại hình ảnh. Ở đây chúng tôi nhằm mục đích dự đoán một lớp cho mỗi hình ảnh. Đó là chúng tôi chỉ quan tâm nếu một đối tượng trong một hình ảnh. Để đưa ra những dự đoán này, chúng ta có thể sử dụng bộ mã hóa. Bạn sẽ tìm thấy phiên bản của bộ mã hóa trong tất cả các kiến ​​trúc CNN. Công việc của nó là tạo ra một biểu diễn nhỏ gọn của hình ảnh đầu vào. Đây là biểu diễn có chiều thấp hơn chỉ chứa thông tin quan trọng nhất trong hình ảnh. Nói cách khác, bộ mã hóa được sử dụng để trích xuất các tính năng.</a:t>
            </a:r>
          </a:p>
          <a:p>
            <a:pPr marL="0" lvl="0" indent="0" algn="l" rtl="0">
              <a:spcBef>
                <a:spcPts val="200"/>
              </a:spcBef>
              <a:spcAft>
                <a:spcPts val="0"/>
              </a:spcAft>
              <a:buClr>
                <a:schemeClr val="dk1"/>
              </a:buClr>
              <a:buSzPts val="1100"/>
              <a:buFont typeface="Arial"/>
              <a:buNone/>
            </a:pPr>
            <a:r>
              <a:rPr lang="vi-VN" dirty="0"/>
              <a:t>Điều này được thực hiện bằng cách sử dụng các lớp tích chập và các lớp tổng hợp. Lớp tích chập là một ánh xạ hoặc hạt nhân đi qua từng pixel trong một hình ảnh. Ánh xạ này được học thông qua quá trình đào tạo mô hình. Sau đó, bằng cách sử dụng một chức năng được xác định trước, các lớp tổng hợp sẽ giảm kích thước của đầu ra.</a:t>
            </a:r>
          </a:p>
          <a:p>
            <a:pPr marL="0" lvl="0" indent="0" algn="l" rtl="0">
              <a:spcBef>
                <a:spcPts val="200"/>
              </a:spcBef>
              <a:spcAft>
                <a:spcPts val="0"/>
              </a:spcAft>
              <a:buClr>
                <a:schemeClr val="dk1"/>
              </a:buClr>
              <a:buSzPts val="1100"/>
              <a:buFont typeface="Arial"/>
              <a:buNone/>
            </a:pPr>
            <a:r>
              <a:rPr lang="vi-VN" dirty="0"/>
              <a:t>Bằng cách kết hợp nhiều lớp tích chập và tổng hợp, chúng tôi có thể trích xuất thông tin chi tiết hơn. Chúng tôi đi từ các chi tiết cấp thấp như cạnh và màu sắc đến các tính năng cấp cao như tai, răng và mắt. Mạng sẽ tìm hiểu những tính năng nào là quan trọng để phân loại và trích xuất những tính năng này để tạo ra một biểu diễn nhỏ gọn của một hình ảnh. Một vấn đề là biểu diễn nhỏ gọn này không bao gồm vị trí của các tính năng trong một hình ảnh. Điều này là tốt cho phân loại hình ảnh. Để phân loại một con chó, chúng ta chỉ cần biết trong ảnh có đuôi, tai hay lông hay không. Không quan trọng những đặc điểm này đến từ đâu trong hình ảnh. Trong khi đó, đối với vị trí phân đoạn là quan trọng.</a:t>
            </a:r>
            <a:endParaRPr dirty="0">
              <a:latin typeface="Consolas" panose="020B0609020204030204" pitchFamily="49"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35951898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35951898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200"/>
              </a:spcBef>
              <a:spcAft>
                <a:spcPts val="0"/>
              </a:spcAft>
              <a:buNone/>
            </a:pPr>
            <a:r>
              <a:rPr lang="vi-VN" sz="3200" dirty="0"/>
              <a:t>Một vấn đề khác với bộ mã hóa là đầu ra của nó có kích thước thấp. Nếu được sử dụng để phân loại, lớp cuối cùng sẽ có một vài nút - một nút cho mỗi lớp. Để phân đoạn, đầu ra của chúng tôi sẽ là một hình ảnh có cùng chiều cao và chiều rộng với đầu vào.</a:t>
            </a:r>
          </a:p>
          <a:p>
            <a:pPr marL="0" lvl="0" indent="0" algn="l" rtl="0">
              <a:spcBef>
                <a:spcPts val="200"/>
              </a:spcBef>
              <a:spcAft>
                <a:spcPts val="0"/>
              </a:spcAft>
              <a:buNone/>
            </a:pPr>
            <a:r>
              <a:rPr lang="vi-VN" sz="3200" dirty="0"/>
              <a:t>Chúng ta cần một bộ giải mã. Như đã thấy trong Hình 5, đây là phần bắt đầu sau khối conv4. Bộ giải mã sẽ tái tạo lại một hình ảnh từ biểu diễn nhỏ gọn. Giống như bộ mã hóa, nó có các khối tích chập. Bây giờ chúng ta mong đợi chúng ta có các lớp giải chập giúp tăng kích thước của hình ảnh.</a:t>
            </a:r>
            <a:endParaRPr sz="1800" dirty="0">
              <a:solidFill>
                <a:srgbClr val="0C0C0C"/>
              </a:solidFill>
              <a:latin typeface="Consolas" panose="020B0609020204030204" pitchFamily="49" charset="0"/>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326a89cd3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326a89cd3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1600" lvl="0" indent="0" algn="l" rtl="0">
              <a:spcBef>
                <a:spcPts val="200"/>
              </a:spcBef>
              <a:spcAft>
                <a:spcPts val="0"/>
              </a:spcAft>
              <a:buClr>
                <a:srgbClr val="2F5496"/>
              </a:buClr>
              <a:buSzPts val="2000"/>
              <a:buFont typeface="Noto Sans Symbols"/>
              <a:buNone/>
            </a:pPr>
            <a:r>
              <a:rPr lang="vi-VN" b="0" i="0" dirty="0">
                <a:solidFill>
                  <a:srgbClr val="E4E6EB"/>
                </a:solidFill>
                <a:effectLst/>
                <a:latin typeface="Segoe UI Historic" panose="020B0502040204020203" pitchFamily="34" charset="0"/>
              </a:rPr>
              <a:t>Trong phát hiện làn đường, U-Net được huấn luyện trên một tập dữ liệu ảnh đường phố, trong đó mỗi bức ảnh được gán nhãn làn đường và không phải làn đường. Sau khi được huấn luyện, mô hình U-Net có thể được sử dụng để phân đoạn các bức ảnh mới và phát hiện vị trí và hình dạng của làn đường trên những bức ảnh này. Kết nối bỏ qua là một phần thiết yếu của kiến ​​trúc U-Net, đây là mô hình mạng thần kinh phổ biến được sử dụng cho các tác vụ phân đoạn hình ảnh. Bỏ qua các kết nối giúp bảo toàn thông tin không gian của hình ảnh đầu vào, điều này rất quan trọng để phân đoạn chính xác. Trong kiến ​​trúc U-Net, các kết nối bỏ qua được thực hiện bằng cách ghép nối. Phần mã hóa của U-Net bao gồm một loạt các lớp tích chập và tổng hợp để lấy mẫu xuống hình ảnh đầu vào. Phần giải mã của U-Net bao gồm một loạt các lớp tích chập và lấy mẫu để tái tạo lại kích thước hình ảnh ban đầu. Kết nối bỏ qua được thêm vào giữa các lớp bộ mã hóa và bộ giải mã tương ứng để giúp bảo toàn thông tin không gian. Cụ thể, bản đồ đặc trưng đầu ra của các lớp bộ mã hóa được nối với bản đồ đặc trưng của các lớp bộ giải mã tương ứng. Hoạt động nối này giúp kết hợp thông tin ngữ nghĩa cấp cao được học bởi các lớp mã hóa với thông tin không gian cấp thấp được lưu giữ bởi các lớp giải mã. Sau đó, các bản đồ đặc trưng được nối được xử lý bởi các lớp giải mã để tạo ra mặt nạ phân đoạn cuối cùng. Các kết nối bỏ qua trong kiến ​​trúc U-Net đã được chứng minh là cải thiện độ chính xác của phân đoạn, đặc biệt đối với các đối tượng nhỏ hoặc mỏng có thể dễ dàng bị mất trong quá trình lấy mẫu xuống. Nhìn chung, các kết nối bỏ qua là một thành phần quan trọng của kiến ​​trúc U-Net và rất cần thiết để đạt được kết quả tiên tiến nhất trong các tác vụ phân đoạn hình ảnh.</a:t>
            </a:r>
            <a:endParaRPr dirty="0">
              <a:latin typeface="Consolas" panose="020B0609020204030204" pitchFamily="49"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333a52a6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333a52a6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359518985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359518985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0E1116"/>
                </a:solidFill>
                <a:effectLst/>
                <a:latin typeface="-apple-system"/>
              </a:rPr>
              <a:t>các thời điểm khác nhau trong ngày, thời tiết, giao thông, </a:t>
            </a:r>
          </a:p>
          <a:p>
            <a:pPr marL="0" lvl="0" indent="0" algn="l" rtl="0">
              <a:spcBef>
                <a:spcPts val="0"/>
              </a:spcBef>
              <a:spcAft>
                <a:spcPts val="0"/>
              </a:spcAft>
              <a:buNone/>
            </a:pPr>
            <a:endParaRPr lang="vi-VN" b="0" i="0" dirty="0">
              <a:solidFill>
                <a:srgbClr val="0E1116"/>
              </a:solidFill>
              <a:effectLst/>
              <a:latin typeface="-apple-system"/>
            </a:endParaRPr>
          </a:p>
          <a:p>
            <a:pPr marL="0" lvl="0" indent="0" algn="l" rtl="0">
              <a:spcBef>
                <a:spcPts val="0"/>
              </a:spcBef>
              <a:spcAft>
                <a:spcPts val="0"/>
              </a:spcAft>
              <a:buNone/>
            </a:pPr>
            <a:endParaRPr lang="vi-VN" b="0" i="0" dirty="0">
              <a:solidFill>
                <a:srgbClr val="D1D5DB"/>
              </a:solidFill>
              <a:effectLst/>
              <a:latin typeface="Consolas" panose="020B0609020204030204" pitchFamily="49" charset="0"/>
            </a:endParaRPr>
          </a:p>
        </p:txBody>
      </p:sp>
    </p:spTree>
    <p:extLst>
      <p:ext uri="{BB962C8B-B14F-4D97-AF65-F5344CB8AC3E}">
        <p14:creationId xmlns:p14="http://schemas.microsoft.com/office/powerpoint/2010/main" val="2599016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dirty="0">
                <a:solidFill>
                  <a:srgbClr val="0E1116"/>
                </a:solidFill>
                <a:effectLst/>
                <a:latin typeface="-apple-system"/>
              </a:rPr>
              <a:t>các thời điểm khác nhau trong ngày, thời tiết, giao thông, </a:t>
            </a:r>
          </a:p>
          <a:p>
            <a:pPr marL="0" lvl="0" indent="0" algn="l" rtl="0">
              <a:spcBef>
                <a:spcPts val="0"/>
              </a:spcBef>
              <a:spcAft>
                <a:spcPts val="0"/>
              </a:spcAft>
              <a:buNone/>
            </a:pPr>
            <a:endParaRPr lang="vi-VN" b="0" i="0" dirty="0">
              <a:solidFill>
                <a:srgbClr val="0E1116"/>
              </a:solidFill>
              <a:effectLst/>
              <a:latin typeface="-apple-system"/>
            </a:endParaRPr>
          </a:p>
          <a:p>
            <a:pPr marL="0" lvl="0" indent="0" algn="l" rtl="0">
              <a:spcBef>
                <a:spcPts val="0"/>
              </a:spcBef>
              <a:spcAft>
                <a:spcPts val="0"/>
              </a:spcAft>
              <a:buNone/>
            </a:pPr>
            <a:endParaRPr lang="vi-VN" b="0" i="0" dirty="0">
              <a:solidFill>
                <a:srgbClr val="D1D5DB"/>
              </a:solidFill>
              <a:effectLst/>
              <a:latin typeface="Consolas" panose="020B0609020204030204" pitchFamily="49" charset="0"/>
            </a:endParaRPr>
          </a:p>
        </p:txBody>
      </p:sp>
    </p:spTree>
    <p:extLst>
      <p:ext uri="{BB962C8B-B14F-4D97-AF65-F5344CB8AC3E}">
        <p14:creationId xmlns:p14="http://schemas.microsoft.com/office/powerpoint/2010/main" val="228148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0" i="0" dirty="0">
                <a:solidFill>
                  <a:srgbClr val="D1D5DB"/>
                </a:solidFill>
                <a:effectLst/>
                <a:latin typeface="Consolas" panose="020B0609020204030204" pitchFamily="49" charset="0"/>
              </a:rPr>
              <a:t>Yêu cầu:</a:t>
            </a:r>
          </a:p>
          <a:p>
            <a:pPr algn="l">
              <a:buFont typeface="+mj-lt"/>
              <a:buAutoNum type="arabicPeriod"/>
            </a:pPr>
            <a:r>
              <a:rPr lang="vi-VN" b="0" i="0" dirty="0">
                <a:solidFill>
                  <a:srgbClr val="D1D5DB"/>
                </a:solidFill>
                <a:effectLst/>
                <a:latin typeface="Consolas" panose="020B0609020204030204" pitchFamily="49" charset="0"/>
              </a:rPr>
              <a:t>Độ chính xác cao: Hệ thống phát hiện làn đường cần đảm bảo độ chính xác cao để đưa ra các dự đoán chính xác về vị trí và hình dạng của làn đường.</a:t>
            </a:r>
          </a:p>
          <a:p>
            <a:pPr algn="l">
              <a:buFont typeface="+mj-lt"/>
              <a:buAutoNum type="arabicPeriod"/>
            </a:pPr>
            <a:r>
              <a:rPr lang="vi-VN" b="0" i="0" dirty="0">
                <a:solidFill>
                  <a:srgbClr val="D1D5DB"/>
                </a:solidFill>
                <a:effectLst/>
                <a:latin typeface="Consolas" panose="020B0609020204030204" pitchFamily="49" charset="0"/>
              </a:rPr>
              <a:t>Tính thời gian thực: Hệ thống phải hoạt động ở tốc độ thời gian thực để đáp ứng các yêu cầu thời gian thực trong môi trường giao thông.</a:t>
            </a:r>
          </a:p>
          <a:p>
            <a:pPr algn="l">
              <a:buFont typeface="+mj-lt"/>
              <a:buAutoNum type="arabicPeriod"/>
            </a:pPr>
            <a:r>
              <a:rPr lang="vi-VN" b="0" i="0" dirty="0">
                <a:solidFill>
                  <a:srgbClr val="D1D5DB"/>
                </a:solidFill>
                <a:effectLst/>
                <a:latin typeface="Consolas" panose="020B0609020204030204" pitchFamily="49" charset="0"/>
              </a:rPr>
              <a:t>Khả năng hoạt động trong các điều kiện khác nhau: Hệ thống phải có khả năng phát hiện làn đường đáng tin cậy trong các điều kiện ánh sáng khác nhau, bụi, mưa, sương mù, đường xấu, v.v.</a:t>
            </a:r>
          </a:p>
          <a:p>
            <a:pPr algn="l">
              <a:buFont typeface="+mj-lt"/>
              <a:buAutoNum type="arabicPeriod"/>
            </a:pPr>
            <a:r>
              <a:rPr lang="vi-VN" b="0" i="0" dirty="0">
                <a:solidFill>
                  <a:srgbClr val="D1D5DB"/>
                </a:solidFill>
                <a:effectLst/>
                <a:latin typeface="Consolas" panose="020B0609020204030204" pitchFamily="49" charset="0"/>
              </a:rPr>
              <a:t>Khả năng phát hiện các biểu hiện đặc biệt: Hệ thống cần có khả năng phát hiện và xử lý các biểu hiện đặc biệt trên đường như đường vòng, đường hẹp, đường với làn đường chia cắt, v.v.</a:t>
            </a:r>
          </a:p>
          <a:p>
            <a:pPr algn="l"/>
            <a:r>
              <a:rPr lang="vi-VN" b="0" i="0" dirty="0">
                <a:solidFill>
                  <a:srgbClr val="D1D5DB"/>
                </a:solidFill>
                <a:effectLst/>
                <a:latin typeface="Consolas" panose="020B0609020204030204" pitchFamily="49" charset="0"/>
              </a:rPr>
              <a:t>Thách thức:</a:t>
            </a:r>
          </a:p>
          <a:p>
            <a:pPr algn="l">
              <a:buFont typeface="+mj-lt"/>
              <a:buAutoNum type="arabicPeriod"/>
            </a:pPr>
            <a:r>
              <a:rPr lang="vi-VN" b="0" i="0" dirty="0">
                <a:solidFill>
                  <a:srgbClr val="D1D5DB"/>
                </a:solidFill>
                <a:effectLst/>
                <a:latin typeface="Consolas" panose="020B0609020204030204" pitchFamily="49" charset="0"/>
              </a:rPr>
              <a:t>Độ phức tạp của môi trường: Môi trường giao thông thường rất phức tạp và đa dạng, với nhiều yếu tố gây nhiễu như các phương tiện khác, người đi bộ, biển báo, v.v. Điều này tạo ra thách thức trong việc phân biệt và phát hiện đúng làn đường.</a:t>
            </a:r>
          </a:p>
          <a:p>
            <a:pPr algn="l">
              <a:buFont typeface="+mj-lt"/>
              <a:buAutoNum type="arabicPeriod"/>
            </a:pPr>
            <a:r>
              <a:rPr lang="vi-VN" b="0" i="0" dirty="0">
                <a:solidFill>
                  <a:srgbClr val="D1D5DB"/>
                </a:solidFill>
                <a:effectLst/>
                <a:latin typeface="Consolas" panose="020B0609020204030204" pitchFamily="49" charset="0"/>
              </a:rPr>
              <a:t>Thay đổi của đường: Đường có thể thay đổi theo thời gian, như việc xây dựng mới, sửa chữa, hoặc thay đổi cấu trúc. Hệ thống phải có khả năng thích ứng và cập nhật để phát hiện chính xác các thay đổi này.</a:t>
            </a:r>
          </a:p>
          <a:p>
            <a:pPr algn="l">
              <a:buFont typeface="+mj-lt"/>
              <a:buAutoNum type="arabicPeriod"/>
            </a:pPr>
            <a:r>
              <a:rPr lang="vi-VN" b="0" i="0" dirty="0">
                <a:solidFill>
                  <a:srgbClr val="D1D5DB"/>
                </a:solidFill>
                <a:effectLst/>
                <a:latin typeface="Consolas" panose="020B0609020204030204" pitchFamily="49" charset="0"/>
              </a:rPr>
              <a:t>Nhiễu và sự mất mát thông tin: Các yếu tố như ánh sáng yếu, nhiễu hình ảnh, che mờ, hay mất mát thông tin trên hình ảnh có thể ảnh hưởng đến khả năng phát hiện làn đường.</a:t>
            </a:r>
          </a:p>
          <a:p>
            <a:pPr algn="l">
              <a:buFont typeface="+mj-lt"/>
              <a:buAutoNum type="arabicPeriod"/>
            </a:pPr>
            <a:r>
              <a:rPr lang="vi-VN" b="0" i="0" dirty="0">
                <a:solidFill>
                  <a:srgbClr val="D1D5DB"/>
                </a:solidFill>
                <a:effectLst/>
                <a:latin typeface="Consolas" panose="020B0609020204030204" pitchFamily="49" charset="0"/>
              </a:rPr>
              <a:t>Đa dạng của các điều kiện giao thông: Các điều kiện giao thông có thể khác nhau, từ đường phố đông đúc đến đường vắng, từ tốc độ cao đến tốc độ thấp. Hệ thống phải xử lý được đa dạng này và đưa ra các dự đoán chính xác.</a:t>
            </a:r>
          </a:p>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748341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vi-VN" b="0" i="0" dirty="0">
                <a:solidFill>
                  <a:srgbClr val="D1D5DB"/>
                </a:solidFill>
                <a:effectLst/>
                <a:latin typeface="Consolas" panose="020B0609020204030204" pitchFamily="49" charset="0"/>
              </a:rPr>
              <a:t>Phương pháp xử lý ảnh thông thường:</a:t>
            </a:r>
          </a:p>
          <a:p>
            <a:pPr marL="742950" lvl="1" indent="-285750" algn="l">
              <a:buFont typeface="+mj-lt"/>
              <a:buAutoNum type="arabicPeriod"/>
            </a:pPr>
            <a:r>
              <a:rPr lang="vi-VN" b="0" i="0" dirty="0">
                <a:solidFill>
                  <a:srgbClr val="D1D5DB"/>
                </a:solidFill>
                <a:effectLst/>
                <a:latin typeface="Consolas" panose="020B0609020204030204" pitchFamily="49" charset="0"/>
              </a:rPr>
              <a:t>Hough Transform: phát hiện các đường thẳng trong hình ảnh bằng cách biểu diễn chúng dưới dạng các tham số trong không gian Hough.</a:t>
            </a:r>
          </a:p>
          <a:p>
            <a:pPr marL="742950" lvl="1" indent="-285750" algn="l">
              <a:buFont typeface="+mj-lt"/>
              <a:buAutoNum type="arabicPeriod"/>
            </a:pPr>
            <a:r>
              <a:rPr lang="vi-VN" b="0" i="0" dirty="0">
                <a:solidFill>
                  <a:srgbClr val="D1D5DB"/>
                </a:solidFill>
                <a:effectLst/>
                <a:latin typeface="Consolas" panose="020B0609020204030204" pitchFamily="49" charset="0"/>
              </a:rPr>
              <a:t>Edge Detection: Sử dụng các thuật toán như Canny, Sobel để tìm ra các biên cạnh trong hình </a:t>
            </a:r>
          </a:p>
          <a:p>
            <a:pPr marL="742950" lvl="1" indent="-285750" algn="l">
              <a:buFont typeface="+mj-lt"/>
              <a:buAutoNum type="arabicPeriod"/>
            </a:pPr>
            <a:r>
              <a:rPr lang="vi-VN" b="0" i="0" dirty="0">
                <a:solidFill>
                  <a:srgbClr val="D1D5DB"/>
                </a:solidFill>
                <a:effectLst/>
                <a:latin typeface="Consolas" panose="020B0609020204030204" pitchFamily="49" charset="0"/>
              </a:rPr>
              <a:t>Bilateral Filter: lọc ảnh thụ động được sử dụng để giảm nhiễu và làm mờ hình ảnh, giúp làm rõ cấu trúc và đường viền trong ảnh.</a:t>
            </a:r>
          </a:p>
          <a:p>
            <a:pPr algn="l">
              <a:buFont typeface="+mj-lt"/>
              <a:buAutoNum type="arabicPeriod"/>
            </a:pPr>
            <a:r>
              <a:rPr lang="vi-VN" b="0" i="0" dirty="0">
                <a:solidFill>
                  <a:srgbClr val="D1D5DB"/>
                </a:solidFill>
                <a:effectLst/>
                <a:latin typeface="Consolas" panose="020B0609020204030204" pitchFamily="49" charset="0"/>
              </a:rPr>
              <a:t>Phương pháp dựa trên Deep Learning:</a:t>
            </a:r>
          </a:p>
          <a:p>
            <a:pPr marL="742950" lvl="1" indent="-285750" algn="l">
              <a:buFont typeface="+mj-lt"/>
              <a:buAutoNum type="arabicPeriod"/>
            </a:pPr>
            <a:r>
              <a:rPr lang="vi-VN" b="0" i="0" dirty="0">
                <a:solidFill>
                  <a:srgbClr val="D1D5DB"/>
                </a:solidFill>
                <a:effectLst/>
                <a:latin typeface="Consolas" panose="020B0609020204030204" pitchFamily="49" charset="0"/>
              </a:rPr>
              <a:t>Semantic Segmentation: Sử dụng mạng nơ-ron sâu để phân đoạn (segment) từng pixel trong hình ảnh thành phân đoạn các pixel làn đường và nền.</a:t>
            </a:r>
          </a:p>
          <a:p>
            <a:pPr marL="742950" lvl="1" indent="-285750" algn="l">
              <a:buFont typeface="+mj-lt"/>
              <a:buAutoNum type="arabicPeriod"/>
            </a:pPr>
            <a:r>
              <a:rPr lang="vi-VN" b="0" i="0" dirty="0">
                <a:solidFill>
                  <a:srgbClr val="D1D5DB"/>
                </a:solidFill>
                <a:effectLst/>
                <a:latin typeface="Consolas" panose="020B0609020204030204" pitchFamily="49" charset="0"/>
              </a:rPr>
              <a:t>Instance Segmentation: Tương tự như semantic segmentation, nhưng thay vì phân đoạn theo lớp, instance segmentation phân đoạn từng đối tượng riêng lẻ từ đó phân biệt và đánh dấu từng làn đường riêng biệt.</a:t>
            </a:r>
          </a:p>
          <a:p>
            <a:pPr algn="l">
              <a:buFont typeface="+mj-lt"/>
              <a:buAutoNum type="arabicPeriod"/>
            </a:pPr>
            <a:r>
              <a:rPr lang="vi-VN" b="0" i="0" dirty="0">
                <a:solidFill>
                  <a:srgbClr val="D1D5DB"/>
                </a:solidFill>
                <a:effectLst/>
                <a:latin typeface="Consolas" panose="020B0609020204030204" pitchFamily="49" charset="0"/>
              </a:rPr>
              <a:t>Các mô hình SOTA (State-of-the-Art): Các mô hình đạt được kết quả tốt nhất và tiên tiến nhất trong lĩnh vực phát hiện làn đường, thường sử dụng deep learning và kết hợp các kỹ thuật phân đoạn và xử lý ảnh khác để nhận dạng và phân đoạn làn đường một cách chính xác.</a:t>
            </a:r>
          </a:p>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897747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748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3267458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4176362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c61a4ee00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c61a4ee00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Consolas" panose="020B0609020204030204" pitchFamily="49" charset="0"/>
            </a:endParaRPr>
          </a:p>
        </p:txBody>
      </p:sp>
    </p:spTree>
    <p:extLst>
      <p:ext uri="{BB962C8B-B14F-4D97-AF65-F5344CB8AC3E}">
        <p14:creationId xmlns:p14="http://schemas.microsoft.com/office/powerpoint/2010/main" val="3932260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êu đề Bản chiếu">
  <p:cSld name="Tiêu đề Bản chiếu">
    <p:spTree>
      <p:nvGrpSpPr>
        <p:cNvPr id="1" name="Shape 50"/>
        <p:cNvGrpSpPr/>
        <p:nvPr/>
      </p:nvGrpSpPr>
      <p:grpSpPr>
        <a:xfrm>
          <a:off x="0" y="0"/>
          <a:ext cx="0" cy="0"/>
          <a:chOff x="0" y="0"/>
          <a:chExt cx="0" cy="0"/>
        </a:xfrm>
      </p:grpSpPr>
      <p:sp>
        <p:nvSpPr>
          <p:cNvPr id="51" name="Google Shape;51;p13"/>
          <p:cNvSpPr/>
          <p:nvPr/>
        </p:nvSpPr>
        <p:spPr>
          <a:xfrm>
            <a:off x="0" y="4620491"/>
            <a:ext cx="9144000" cy="5229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Arial"/>
              <a:buNone/>
            </a:pPr>
            <a:endParaRPr sz="1400" b="0" i="0" u="none" strike="noStrike" cap="none">
              <a:solidFill>
                <a:srgbClr val="2F5496"/>
              </a:solidFill>
              <a:latin typeface="Quattrocento Sans"/>
              <a:ea typeface="Quattrocento Sans"/>
              <a:cs typeface="Quattrocento Sans"/>
              <a:sym typeface="Quattrocento Sans"/>
            </a:endParaRPr>
          </a:p>
        </p:txBody>
      </p:sp>
      <p:sp>
        <p:nvSpPr>
          <p:cNvPr id="52" name="Google Shape;52;p13"/>
          <p:cNvSpPr/>
          <p:nvPr/>
        </p:nvSpPr>
        <p:spPr>
          <a:xfrm>
            <a:off x="0" y="0"/>
            <a:ext cx="9144000" cy="9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Arial"/>
              <a:buNone/>
            </a:pPr>
            <a:endParaRPr sz="1400" b="0" i="0" u="none" strike="noStrike" cap="none">
              <a:solidFill>
                <a:srgbClr val="222A35"/>
              </a:solidFill>
              <a:latin typeface="Quattrocento Sans"/>
              <a:ea typeface="Quattrocento Sans"/>
              <a:cs typeface="Quattrocento Sans"/>
              <a:sym typeface="Quattrocento Sans"/>
            </a:endParaRPr>
          </a:p>
        </p:txBody>
      </p:sp>
      <p:sp>
        <p:nvSpPr>
          <p:cNvPr id="53" name="Google Shape;53;p13"/>
          <p:cNvSpPr txBox="1">
            <a:spLocks noGrp="1"/>
          </p:cNvSpPr>
          <p:nvPr>
            <p:ph type="ctrTitle"/>
          </p:nvPr>
        </p:nvSpPr>
        <p:spPr>
          <a:xfrm>
            <a:off x="0" y="1712119"/>
            <a:ext cx="9144000" cy="1405200"/>
          </a:xfrm>
          <a:prstGeom prst="rect">
            <a:avLst/>
          </a:prstGeom>
          <a:solidFill>
            <a:srgbClr val="2F5496"/>
          </a:solidFill>
          <a:ln w="9525" cap="flat" cmpd="sng">
            <a:solidFill>
              <a:srgbClr val="2F5496"/>
            </a:solidFill>
            <a:prstDash val="solid"/>
            <a:round/>
            <a:headEnd type="none" w="sm" len="sm"/>
            <a:tailEnd type="none" w="sm" len="sm"/>
          </a:ln>
        </p:spPr>
        <p:txBody>
          <a:bodyPr spcFirstLastPara="1" wrap="square" lIns="68575" tIns="34275" rIns="68575" bIns="34275" anchor="ctr" anchorCtr="0">
            <a:normAutofit/>
          </a:bodyPr>
          <a:lstStyle>
            <a:lvl1pPr lvl="0" algn="ctr" rtl="0">
              <a:lnSpc>
                <a:spcPct val="100000"/>
              </a:lnSpc>
              <a:spcBef>
                <a:spcPts val="200"/>
              </a:spcBef>
              <a:spcAft>
                <a:spcPts val="0"/>
              </a:spcAft>
              <a:buClr>
                <a:schemeClr val="lt1"/>
              </a:buClr>
              <a:buSzPts val="3600"/>
              <a:buFont typeface="Quattrocento Sans"/>
              <a:buNone/>
              <a:defRPr sz="3600" b="1">
                <a:solidFill>
                  <a:schemeClr val="lt1"/>
                </a:solidFill>
                <a:latin typeface="Quattrocento Sans"/>
                <a:ea typeface="Quattrocento Sans"/>
                <a:cs typeface="Quattrocento Sans"/>
                <a:sym typeface="Quattrocento Sans"/>
              </a:defRPr>
            </a:lvl1pPr>
            <a:lvl2pPr lvl="1" algn="l" rtl="0">
              <a:lnSpc>
                <a:spcPct val="100000"/>
              </a:lnSpc>
              <a:spcBef>
                <a:spcPts val="20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54" name="Google Shape;54;p13"/>
          <p:cNvSpPr txBox="1">
            <a:spLocks noGrp="1"/>
          </p:cNvSpPr>
          <p:nvPr>
            <p:ph type="subTitle" idx="1"/>
          </p:nvPr>
        </p:nvSpPr>
        <p:spPr>
          <a:xfrm>
            <a:off x="1143000" y="3720137"/>
            <a:ext cx="6858000" cy="8337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200"/>
              </a:spcBef>
              <a:spcAft>
                <a:spcPts val="0"/>
              </a:spcAft>
              <a:buSzPts val="2100"/>
              <a:buNone/>
              <a:defRPr sz="2100" b="1">
                <a:solidFill>
                  <a:srgbClr val="2F5496"/>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400"/>
              <a:buNone/>
              <a:defRPr sz="1400"/>
            </a:lvl3pPr>
            <a:lvl4pPr lvl="3" algn="ctr" rtl="0">
              <a:lnSpc>
                <a:spcPct val="100000"/>
              </a:lnSpc>
              <a:spcBef>
                <a:spcPts val="200"/>
              </a:spcBef>
              <a:spcAft>
                <a:spcPts val="0"/>
              </a:spcAft>
              <a:buSzPts val="1200"/>
              <a:buNone/>
              <a:defRPr sz="1200"/>
            </a:lvl4pPr>
            <a:lvl5pPr lvl="4" algn="ctr" rtl="0">
              <a:lnSpc>
                <a:spcPct val="100000"/>
              </a:lnSpc>
              <a:spcBef>
                <a:spcPts val="2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5" name="Google Shape;55;p13"/>
          <p:cNvSpPr txBox="1"/>
          <p:nvPr/>
        </p:nvSpPr>
        <p:spPr>
          <a:xfrm>
            <a:off x="1602624" y="154491"/>
            <a:ext cx="6229800" cy="7773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Clr>
                <a:srgbClr val="2F5496"/>
              </a:buClr>
              <a:buSzPts val="2300"/>
              <a:buFont typeface="Quattrocento Sans"/>
              <a:buNone/>
            </a:pPr>
            <a:r>
              <a:rPr lang="en" sz="2300" b="1" i="0" u="none" strike="noStrike" cap="none">
                <a:solidFill>
                  <a:srgbClr val="2F5496"/>
                </a:solidFill>
                <a:latin typeface="Quattrocento Sans"/>
                <a:ea typeface="Quattrocento Sans"/>
                <a:cs typeface="Quattrocento Sans"/>
                <a:sym typeface="Quattrocento Sans"/>
              </a:rPr>
              <a:t>TRƯỜNG ĐẠI HỌC CÔNG NGHỆ THÔNG TIN</a:t>
            </a:r>
            <a:endParaRPr sz="1400" b="0" i="0" u="none" strike="noStrike" cap="none">
              <a:solidFill>
                <a:schemeClr val="dk1"/>
              </a:solidFill>
              <a:latin typeface="Arial"/>
              <a:ea typeface="Arial"/>
              <a:cs typeface="Arial"/>
              <a:sym typeface="Arial"/>
            </a:endParaRPr>
          </a:p>
          <a:p>
            <a:pPr marL="0" marR="0" lvl="0" indent="0" algn="ctr" rtl="0">
              <a:spcBef>
                <a:spcPts val="0"/>
              </a:spcBef>
              <a:spcAft>
                <a:spcPts val="0"/>
              </a:spcAft>
              <a:buClr>
                <a:srgbClr val="2F5496"/>
              </a:buClr>
              <a:buSzPts val="2300"/>
              <a:buFont typeface="Quattrocento Sans"/>
              <a:buNone/>
            </a:pPr>
            <a:r>
              <a:rPr lang="en" sz="2300" b="1" i="0" u="none" strike="noStrike" cap="none">
                <a:solidFill>
                  <a:srgbClr val="2F5496"/>
                </a:solidFill>
                <a:latin typeface="Quattrocento Sans"/>
                <a:ea typeface="Quattrocento Sans"/>
                <a:cs typeface="Quattrocento Sans"/>
                <a:sym typeface="Quattrocento Sans"/>
              </a:rPr>
              <a:t>Khoa Khoa học máy tính</a:t>
            </a:r>
            <a:endParaRPr sz="1400" b="0" i="0" u="none" strike="noStrike" cap="none">
              <a:solidFill>
                <a:schemeClr val="dk1"/>
              </a:solidFill>
              <a:latin typeface="Arial"/>
              <a:ea typeface="Arial"/>
              <a:cs typeface="Arial"/>
              <a:sym typeface="Arial"/>
            </a:endParaRPr>
          </a:p>
        </p:txBody>
      </p:sp>
      <p:sp>
        <p:nvSpPr>
          <p:cNvPr id="56" name="Google Shape;56;p13"/>
          <p:cNvSpPr txBox="1">
            <a:spLocks noGrp="1"/>
          </p:cNvSpPr>
          <p:nvPr>
            <p:ph type="dt" idx="10"/>
          </p:nvPr>
        </p:nvSpPr>
        <p:spPr>
          <a:xfrm>
            <a:off x="226868" y="4836425"/>
            <a:ext cx="15258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2F5496"/>
              </a:buClr>
              <a:buSzPts val="1100"/>
              <a:buFont typeface="Quattrocento Sans"/>
              <a:buNone/>
              <a:defRPr>
                <a:solidFill>
                  <a:srgbClr val="2F5496"/>
                </a:solidFill>
              </a:defRPr>
            </a:lvl1pPr>
            <a:lvl2pPr lvl="1" algn="l" rtl="0">
              <a:spcBef>
                <a:spcPts val="0"/>
              </a:spcBef>
              <a:spcAft>
                <a:spcPts val="0"/>
              </a:spcAft>
              <a:buClr>
                <a:schemeClr val="dk1"/>
              </a:buClr>
              <a:buSzPts val="1100"/>
              <a:buFont typeface="Calibri"/>
              <a:buNone/>
              <a:defRPr/>
            </a:lvl2pPr>
            <a:lvl3pPr lvl="2" algn="l" rtl="0">
              <a:spcBef>
                <a:spcPts val="0"/>
              </a:spcBef>
              <a:spcAft>
                <a:spcPts val="0"/>
              </a:spcAft>
              <a:buClr>
                <a:schemeClr val="dk1"/>
              </a:buClr>
              <a:buSzPts val="1100"/>
              <a:buFont typeface="Calibri"/>
              <a:buNone/>
              <a:defRPr/>
            </a:lvl3pPr>
            <a:lvl4pPr lvl="3" algn="l" rtl="0">
              <a:spcBef>
                <a:spcPts val="0"/>
              </a:spcBef>
              <a:spcAft>
                <a:spcPts val="0"/>
              </a:spcAft>
              <a:buClr>
                <a:schemeClr val="dk1"/>
              </a:buClr>
              <a:buSzPts val="1100"/>
              <a:buFont typeface="Calibri"/>
              <a:buNone/>
              <a:defRPr/>
            </a:lvl4pPr>
            <a:lvl5pPr lvl="4" algn="l" rtl="0">
              <a:spcBef>
                <a:spcPts val="0"/>
              </a:spcBef>
              <a:spcAft>
                <a:spcPts val="0"/>
              </a:spcAft>
              <a:buClr>
                <a:schemeClr val="dk1"/>
              </a:buClr>
              <a:buSzPts val="1100"/>
              <a:buFont typeface="Calibri"/>
              <a:buNone/>
              <a:defRPr/>
            </a:lvl5pPr>
            <a:lvl6pPr lvl="5" algn="l" rtl="0">
              <a:spcBef>
                <a:spcPts val="0"/>
              </a:spcBef>
              <a:spcAft>
                <a:spcPts val="0"/>
              </a:spcAft>
              <a:buClr>
                <a:schemeClr val="dk1"/>
              </a:buClr>
              <a:buSzPts val="1100"/>
              <a:buFont typeface="Calibri"/>
              <a:buNone/>
              <a:defRPr/>
            </a:lvl6pPr>
            <a:lvl7pPr lvl="6" algn="l" rtl="0">
              <a:spcBef>
                <a:spcPts val="0"/>
              </a:spcBef>
              <a:spcAft>
                <a:spcPts val="0"/>
              </a:spcAft>
              <a:buClr>
                <a:schemeClr val="dk1"/>
              </a:buClr>
              <a:buSzPts val="1100"/>
              <a:buFont typeface="Calibri"/>
              <a:buNone/>
              <a:defRPr/>
            </a:lvl7pPr>
            <a:lvl8pPr lvl="7" algn="l" rtl="0">
              <a:spcBef>
                <a:spcPts val="0"/>
              </a:spcBef>
              <a:spcAft>
                <a:spcPts val="0"/>
              </a:spcAft>
              <a:buClr>
                <a:schemeClr val="dk1"/>
              </a:buClr>
              <a:buSzPts val="1100"/>
              <a:buFont typeface="Calibri"/>
              <a:buNone/>
              <a:defRPr/>
            </a:lvl8pPr>
            <a:lvl9pPr lvl="8" algn="l" rtl="0">
              <a:spcBef>
                <a:spcPts val="0"/>
              </a:spcBef>
              <a:spcAft>
                <a:spcPts val="0"/>
              </a:spcAft>
              <a:buClr>
                <a:schemeClr val="dk1"/>
              </a:buClr>
              <a:buSzPts val="1100"/>
              <a:buFont typeface="Calibri"/>
              <a:buNone/>
              <a:defRPr/>
            </a:lvl9pPr>
          </a:lstStyle>
          <a:p>
            <a:endParaRPr/>
          </a:p>
        </p:txBody>
      </p:sp>
      <p:sp>
        <p:nvSpPr>
          <p:cNvPr id="57" name="Google Shape;57;p13"/>
          <p:cNvSpPr txBox="1">
            <a:spLocks noGrp="1"/>
          </p:cNvSpPr>
          <p:nvPr>
            <p:ph type="ftr" idx="11"/>
          </p:nvPr>
        </p:nvSpPr>
        <p:spPr>
          <a:xfrm>
            <a:off x="2844079" y="4836425"/>
            <a:ext cx="37467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rgbClr val="2F5496"/>
              </a:buClr>
              <a:buSzPts val="1100"/>
              <a:buFont typeface="Quattrocento Sans"/>
              <a:buNone/>
              <a:defRPr>
                <a:solidFill>
                  <a:srgbClr val="2F5496"/>
                </a:solidFill>
              </a:defRPr>
            </a:lvl1pPr>
            <a:lvl2pPr lvl="1" algn="l" rtl="0">
              <a:spcBef>
                <a:spcPts val="0"/>
              </a:spcBef>
              <a:spcAft>
                <a:spcPts val="0"/>
              </a:spcAft>
              <a:buClr>
                <a:schemeClr val="dk1"/>
              </a:buClr>
              <a:buSzPts val="1100"/>
              <a:buFont typeface="Calibri"/>
              <a:buNone/>
              <a:defRPr/>
            </a:lvl2pPr>
            <a:lvl3pPr lvl="2" algn="l" rtl="0">
              <a:spcBef>
                <a:spcPts val="0"/>
              </a:spcBef>
              <a:spcAft>
                <a:spcPts val="0"/>
              </a:spcAft>
              <a:buClr>
                <a:schemeClr val="dk1"/>
              </a:buClr>
              <a:buSzPts val="1100"/>
              <a:buFont typeface="Calibri"/>
              <a:buNone/>
              <a:defRPr/>
            </a:lvl3pPr>
            <a:lvl4pPr lvl="3" algn="l" rtl="0">
              <a:spcBef>
                <a:spcPts val="0"/>
              </a:spcBef>
              <a:spcAft>
                <a:spcPts val="0"/>
              </a:spcAft>
              <a:buClr>
                <a:schemeClr val="dk1"/>
              </a:buClr>
              <a:buSzPts val="1100"/>
              <a:buFont typeface="Calibri"/>
              <a:buNone/>
              <a:defRPr/>
            </a:lvl4pPr>
            <a:lvl5pPr lvl="4" algn="l" rtl="0">
              <a:spcBef>
                <a:spcPts val="0"/>
              </a:spcBef>
              <a:spcAft>
                <a:spcPts val="0"/>
              </a:spcAft>
              <a:buClr>
                <a:schemeClr val="dk1"/>
              </a:buClr>
              <a:buSzPts val="1100"/>
              <a:buFont typeface="Calibri"/>
              <a:buNone/>
              <a:defRPr/>
            </a:lvl5pPr>
            <a:lvl6pPr lvl="5" algn="l" rtl="0">
              <a:spcBef>
                <a:spcPts val="0"/>
              </a:spcBef>
              <a:spcAft>
                <a:spcPts val="0"/>
              </a:spcAft>
              <a:buClr>
                <a:schemeClr val="dk1"/>
              </a:buClr>
              <a:buSzPts val="1100"/>
              <a:buFont typeface="Calibri"/>
              <a:buNone/>
              <a:defRPr/>
            </a:lvl6pPr>
            <a:lvl7pPr lvl="6" algn="l" rtl="0">
              <a:spcBef>
                <a:spcPts val="0"/>
              </a:spcBef>
              <a:spcAft>
                <a:spcPts val="0"/>
              </a:spcAft>
              <a:buClr>
                <a:schemeClr val="dk1"/>
              </a:buClr>
              <a:buSzPts val="1100"/>
              <a:buFont typeface="Calibri"/>
              <a:buNone/>
              <a:defRPr/>
            </a:lvl7pPr>
            <a:lvl8pPr lvl="7" algn="l" rtl="0">
              <a:spcBef>
                <a:spcPts val="0"/>
              </a:spcBef>
              <a:spcAft>
                <a:spcPts val="0"/>
              </a:spcAft>
              <a:buClr>
                <a:schemeClr val="dk1"/>
              </a:buClr>
              <a:buSzPts val="1100"/>
              <a:buFont typeface="Calibri"/>
              <a:buNone/>
              <a:defRPr/>
            </a:lvl8pPr>
            <a:lvl9pPr lvl="8" algn="l" rtl="0">
              <a:spcBef>
                <a:spcPts val="0"/>
              </a:spcBef>
              <a:spcAft>
                <a:spcPts val="0"/>
              </a:spcAft>
              <a:buClr>
                <a:schemeClr val="dk1"/>
              </a:buClr>
              <a:buSzPts val="1100"/>
              <a:buFont typeface="Calibri"/>
              <a:buNone/>
              <a:defRPr/>
            </a:lvl9pPr>
          </a:lstStyle>
          <a:p>
            <a:endParaRPr/>
          </a:p>
        </p:txBody>
      </p:sp>
      <p:sp>
        <p:nvSpPr>
          <p:cNvPr id="58" name="Google Shape;58;p13"/>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59" name="Google Shape;59;p13" descr="logo-uit | Tuổi trẻ UIT"/>
          <p:cNvPicPr preferRelativeResize="0"/>
          <p:nvPr/>
        </p:nvPicPr>
        <p:blipFill rotWithShape="1">
          <a:blip r:embed="rId2">
            <a:alphaModFix/>
          </a:blip>
          <a:srcRect/>
          <a:stretch/>
        </p:blipFill>
        <p:spPr>
          <a:xfrm>
            <a:off x="226306" y="158951"/>
            <a:ext cx="890980" cy="737265"/>
          </a:xfrm>
          <a:prstGeom prst="rect">
            <a:avLst/>
          </a:prstGeom>
          <a:noFill/>
          <a:ln>
            <a:noFill/>
          </a:ln>
        </p:spPr>
      </p:pic>
    </p:spTree>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êu đề và Nội dung">
  <p:cSld name="Tiêu đề và Nội dung">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226868" y="830947"/>
            <a:ext cx="8690400" cy="3876000"/>
          </a:xfrm>
          <a:prstGeom prst="rect">
            <a:avLst/>
          </a:prstGeom>
          <a:noFill/>
          <a:ln>
            <a:noFill/>
          </a:ln>
        </p:spPr>
        <p:txBody>
          <a:bodyPr spcFirstLastPara="1" wrap="square" lIns="68575" tIns="34275" rIns="68575" bIns="34275" anchor="t" anchorCtr="0">
            <a:normAutofit/>
          </a:bodyPr>
          <a:lstStyle>
            <a:lvl1pPr marL="457200" lvl="0" indent="-355600" algn="l" rtl="0">
              <a:lnSpc>
                <a:spcPct val="100000"/>
              </a:lnSpc>
              <a:spcBef>
                <a:spcPts val="200"/>
              </a:spcBef>
              <a:spcAft>
                <a:spcPts val="0"/>
              </a:spcAft>
              <a:buSzPts val="2000"/>
              <a:buChar char="▶"/>
              <a:defRPr/>
            </a:lvl1pPr>
            <a:lvl2pPr marL="914400" lvl="1" indent="-330200" algn="l" rtl="0">
              <a:lnSpc>
                <a:spcPct val="100000"/>
              </a:lnSpc>
              <a:spcBef>
                <a:spcPts val="200"/>
              </a:spcBef>
              <a:spcAft>
                <a:spcPts val="0"/>
              </a:spcAft>
              <a:buSzPts val="1600"/>
              <a:buChar char="❑"/>
              <a:defRPr/>
            </a:lvl2pPr>
            <a:lvl3pPr marL="1371600" lvl="2" indent="-336550" algn="l" rtl="0">
              <a:lnSpc>
                <a:spcPct val="100000"/>
              </a:lnSpc>
              <a:spcBef>
                <a:spcPts val="200"/>
              </a:spcBef>
              <a:spcAft>
                <a:spcPts val="0"/>
              </a:spcAft>
              <a:buSzPts val="1700"/>
              <a:buChar char="●"/>
              <a:defRPr/>
            </a:lvl3pPr>
            <a:lvl4pPr marL="1828800" lvl="3" indent="-323850" algn="l" rtl="0">
              <a:lnSpc>
                <a:spcPct val="100000"/>
              </a:lnSpc>
              <a:spcBef>
                <a:spcPts val="200"/>
              </a:spcBef>
              <a:spcAft>
                <a:spcPts val="0"/>
              </a:spcAft>
              <a:buSzPts val="1500"/>
              <a:buChar char="o"/>
              <a:defRPr/>
            </a:lvl4pPr>
            <a:lvl5pPr marL="2286000" lvl="4" indent="-317500" algn="l" rtl="0">
              <a:lnSpc>
                <a:spcPct val="100000"/>
              </a:lnSpc>
              <a:spcBef>
                <a:spcPts val="2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2" name="Google Shape;62;p14"/>
          <p:cNvSpPr txBox="1">
            <a:spLocks noGrp="1"/>
          </p:cNvSpPr>
          <p:nvPr>
            <p:ph type="dt" idx="10"/>
          </p:nvPr>
        </p:nvSpPr>
        <p:spPr>
          <a:xfrm>
            <a:off x="226868" y="4836425"/>
            <a:ext cx="15258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1"/>
              </a:buClr>
              <a:buSzPts val="1100"/>
              <a:buFont typeface="Quattrocento Sans"/>
              <a:buNone/>
              <a:defRPr/>
            </a:lvl1pPr>
            <a:lvl2pPr lvl="1" algn="l" rtl="0">
              <a:spcBef>
                <a:spcPts val="0"/>
              </a:spcBef>
              <a:spcAft>
                <a:spcPts val="0"/>
              </a:spcAft>
              <a:buClr>
                <a:schemeClr val="dk1"/>
              </a:buClr>
              <a:buSzPts val="1100"/>
              <a:buFont typeface="Calibri"/>
              <a:buNone/>
              <a:defRPr/>
            </a:lvl2pPr>
            <a:lvl3pPr lvl="2" algn="l" rtl="0">
              <a:spcBef>
                <a:spcPts val="0"/>
              </a:spcBef>
              <a:spcAft>
                <a:spcPts val="0"/>
              </a:spcAft>
              <a:buClr>
                <a:schemeClr val="dk1"/>
              </a:buClr>
              <a:buSzPts val="1100"/>
              <a:buFont typeface="Calibri"/>
              <a:buNone/>
              <a:defRPr/>
            </a:lvl3pPr>
            <a:lvl4pPr lvl="3" algn="l" rtl="0">
              <a:spcBef>
                <a:spcPts val="0"/>
              </a:spcBef>
              <a:spcAft>
                <a:spcPts val="0"/>
              </a:spcAft>
              <a:buClr>
                <a:schemeClr val="dk1"/>
              </a:buClr>
              <a:buSzPts val="1100"/>
              <a:buFont typeface="Calibri"/>
              <a:buNone/>
              <a:defRPr/>
            </a:lvl4pPr>
            <a:lvl5pPr lvl="4" algn="l" rtl="0">
              <a:spcBef>
                <a:spcPts val="0"/>
              </a:spcBef>
              <a:spcAft>
                <a:spcPts val="0"/>
              </a:spcAft>
              <a:buClr>
                <a:schemeClr val="dk1"/>
              </a:buClr>
              <a:buSzPts val="1100"/>
              <a:buFont typeface="Calibri"/>
              <a:buNone/>
              <a:defRPr/>
            </a:lvl5pPr>
            <a:lvl6pPr lvl="5" algn="l" rtl="0">
              <a:spcBef>
                <a:spcPts val="0"/>
              </a:spcBef>
              <a:spcAft>
                <a:spcPts val="0"/>
              </a:spcAft>
              <a:buClr>
                <a:schemeClr val="dk1"/>
              </a:buClr>
              <a:buSzPts val="1100"/>
              <a:buFont typeface="Calibri"/>
              <a:buNone/>
              <a:defRPr/>
            </a:lvl6pPr>
            <a:lvl7pPr lvl="6" algn="l" rtl="0">
              <a:spcBef>
                <a:spcPts val="0"/>
              </a:spcBef>
              <a:spcAft>
                <a:spcPts val="0"/>
              </a:spcAft>
              <a:buClr>
                <a:schemeClr val="dk1"/>
              </a:buClr>
              <a:buSzPts val="1100"/>
              <a:buFont typeface="Calibri"/>
              <a:buNone/>
              <a:defRPr/>
            </a:lvl7pPr>
            <a:lvl8pPr lvl="7" algn="l" rtl="0">
              <a:spcBef>
                <a:spcPts val="0"/>
              </a:spcBef>
              <a:spcAft>
                <a:spcPts val="0"/>
              </a:spcAft>
              <a:buClr>
                <a:schemeClr val="dk1"/>
              </a:buClr>
              <a:buSzPts val="1100"/>
              <a:buFont typeface="Calibri"/>
              <a:buNone/>
              <a:defRPr/>
            </a:lvl8pPr>
            <a:lvl9pPr lvl="8" algn="l" rtl="0">
              <a:spcBef>
                <a:spcPts val="0"/>
              </a:spcBef>
              <a:spcAft>
                <a:spcPts val="0"/>
              </a:spcAft>
              <a:buClr>
                <a:schemeClr val="dk1"/>
              </a:buClr>
              <a:buSzPts val="1100"/>
              <a:buFont typeface="Calibri"/>
              <a:buNone/>
              <a:defRPr/>
            </a:lvl9pPr>
          </a:lstStyle>
          <a:p>
            <a:endParaRPr/>
          </a:p>
        </p:txBody>
      </p:sp>
      <p:sp>
        <p:nvSpPr>
          <p:cNvPr id="63" name="Google Shape;63;p14"/>
          <p:cNvSpPr txBox="1">
            <a:spLocks noGrp="1"/>
          </p:cNvSpPr>
          <p:nvPr>
            <p:ph type="ftr" idx="11"/>
          </p:nvPr>
        </p:nvSpPr>
        <p:spPr>
          <a:xfrm>
            <a:off x="2844079" y="4836425"/>
            <a:ext cx="37467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lt1"/>
              </a:buClr>
              <a:buSzPts val="1100"/>
              <a:buFont typeface="Quattrocento Sans"/>
              <a:buNone/>
              <a:defRPr/>
            </a:lvl1pPr>
            <a:lvl2pPr lvl="1" algn="l" rtl="0">
              <a:spcBef>
                <a:spcPts val="0"/>
              </a:spcBef>
              <a:spcAft>
                <a:spcPts val="0"/>
              </a:spcAft>
              <a:buClr>
                <a:schemeClr val="dk1"/>
              </a:buClr>
              <a:buSzPts val="1100"/>
              <a:buFont typeface="Calibri"/>
              <a:buNone/>
              <a:defRPr/>
            </a:lvl2pPr>
            <a:lvl3pPr lvl="2" algn="l" rtl="0">
              <a:spcBef>
                <a:spcPts val="0"/>
              </a:spcBef>
              <a:spcAft>
                <a:spcPts val="0"/>
              </a:spcAft>
              <a:buClr>
                <a:schemeClr val="dk1"/>
              </a:buClr>
              <a:buSzPts val="1100"/>
              <a:buFont typeface="Calibri"/>
              <a:buNone/>
              <a:defRPr/>
            </a:lvl3pPr>
            <a:lvl4pPr lvl="3" algn="l" rtl="0">
              <a:spcBef>
                <a:spcPts val="0"/>
              </a:spcBef>
              <a:spcAft>
                <a:spcPts val="0"/>
              </a:spcAft>
              <a:buClr>
                <a:schemeClr val="dk1"/>
              </a:buClr>
              <a:buSzPts val="1100"/>
              <a:buFont typeface="Calibri"/>
              <a:buNone/>
              <a:defRPr/>
            </a:lvl4pPr>
            <a:lvl5pPr lvl="4" algn="l" rtl="0">
              <a:spcBef>
                <a:spcPts val="0"/>
              </a:spcBef>
              <a:spcAft>
                <a:spcPts val="0"/>
              </a:spcAft>
              <a:buClr>
                <a:schemeClr val="dk1"/>
              </a:buClr>
              <a:buSzPts val="1100"/>
              <a:buFont typeface="Calibri"/>
              <a:buNone/>
              <a:defRPr/>
            </a:lvl5pPr>
            <a:lvl6pPr lvl="5" algn="l" rtl="0">
              <a:spcBef>
                <a:spcPts val="0"/>
              </a:spcBef>
              <a:spcAft>
                <a:spcPts val="0"/>
              </a:spcAft>
              <a:buClr>
                <a:schemeClr val="dk1"/>
              </a:buClr>
              <a:buSzPts val="1100"/>
              <a:buFont typeface="Calibri"/>
              <a:buNone/>
              <a:defRPr/>
            </a:lvl6pPr>
            <a:lvl7pPr lvl="6" algn="l" rtl="0">
              <a:spcBef>
                <a:spcPts val="0"/>
              </a:spcBef>
              <a:spcAft>
                <a:spcPts val="0"/>
              </a:spcAft>
              <a:buClr>
                <a:schemeClr val="dk1"/>
              </a:buClr>
              <a:buSzPts val="1100"/>
              <a:buFont typeface="Calibri"/>
              <a:buNone/>
              <a:defRPr/>
            </a:lvl7pPr>
            <a:lvl8pPr lvl="7" algn="l" rtl="0">
              <a:spcBef>
                <a:spcPts val="0"/>
              </a:spcBef>
              <a:spcAft>
                <a:spcPts val="0"/>
              </a:spcAft>
              <a:buClr>
                <a:schemeClr val="dk1"/>
              </a:buClr>
              <a:buSzPts val="1100"/>
              <a:buFont typeface="Calibri"/>
              <a:buNone/>
              <a:defRPr/>
            </a:lvl8pPr>
            <a:lvl9pPr lvl="8" algn="l" rtl="0">
              <a:spcBef>
                <a:spcPts val="0"/>
              </a:spcBef>
              <a:spcAft>
                <a:spcPts val="0"/>
              </a:spcAft>
              <a:buClr>
                <a:schemeClr val="dk1"/>
              </a:buClr>
              <a:buSzPts val="1100"/>
              <a:buFont typeface="Calibri"/>
              <a:buNone/>
              <a:defRPr/>
            </a:lvl9pPr>
          </a:lstStyle>
          <a:p>
            <a:endParaRPr/>
          </a:p>
        </p:txBody>
      </p:sp>
      <p:sp>
        <p:nvSpPr>
          <p:cNvPr id="64" name="Google Shape;64;p14"/>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4"/>
          <p:cNvSpPr txBox="1">
            <a:spLocks noGrp="1"/>
          </p:cNvSpPr>
          <p:nvPr>
            <p:ph type="title"/>
          </p:nvPr>
        </p:nvSpPr>
        <p:spPr>
          <a:xfrm>
            <a:off x="226868" y="1"/>
            <a:ext cx="8690400" cy="7071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chemeClr val="lt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êu đề Bản chiếu">
  <p:cSld name="Tiêu đề Bản chiếu">
    <p:spTree>
      <p:nvGrpSpPr>
        <p:cNvPr id="1" name="Shape 75"/>
        <p:cNvGrpSpPr/>
        <p:nvPr/>
      </p:nvGrpSpPr>
      <p:grpSpPr>
        <a:xfrm>
          <a:off x="0" y="0"/>
          <a:ext cx="0" cy="0"/>
          <a:chOff x="0" y="0"/>
          <a:chExt cx="0" cy="0"/>
        </a:xfrm>
      </p:grpSpPr>
      <p:sp>
        <p:nvSpPr>
          <p:cNvPr id="76" name="Google Shape;76;p16"/>
          <p:cNvSpPr/>
          <p:nvPr/>
        </p:nvSpPr>
        <p:spPr>
          <a:xfrm>
            <a:off x="0" y="4620491"/>
            <a:ext cx="9144000" cy="5229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Arial"/>
              <a:buNone/>
            </a:pPr>
            <a:endParaRPr sz="1400" b="0" i="0" u="none" strike="noStrike" cap="none">
              <a:solidFill>
                <a:srgbClr val="2F5496"/>
              </a:solidFill>
              <a:latin typeface="Quattrocento Sans"/>
              <a:ea typeface="Quattrocento Sans"/>
              <a:cs typeface="Quattrocento Sans"/>
              <a:sym typeface="Quattrocento Sans"/>
            </a:endParaRPr>
          </a:p>
        </p:txBody>
      </p:sp>
      <p:sp>
        <p:nvSpPr>
          <p:cNvPr id="77" name="Google Shape;77;p16"/>
          <p:cNvSpPr/>
          <p:nvPr/>
        </p:nvSpPr>
        <p:spPr>
          <a:xfrm>
            <a:off x="0" y="0"/>
            <a:ext cx="9144000" cy="900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Arial"/>
              <a:buNone/>
            </a:pPr>
            <a:endParaRPr sz="1400" b="0" i="0" u="none" strike="noStrike" cap="none">
              <a:solidFill>
                <a:srgbClr val="222A35"/>
              </a:solidFill>
              <a:latin typeface="Quattrocento Sans"/>
              <a:ea typeface="Quattrocento Sans"/>
              <a:cs typeface="Quattrocento Sans"/>
              <a:sym typeface="Quattrocento Sans"/>
            </a:endParaRPr>
          </a:p>
        </p:txBody>
      </p:sp>
      <p:sp>
        <p:nvSpPr>
          <p:cNvPr id="78" name="Google Shape;78;p16"/>
          <p:cNvSpPr txBox="1">
            <a:spLocks noGrp="1"/>
          </p:cNvSpPr>
          <p:nvPr>
            <p:ph type="ctrTitle"/>
          </p:nvPr>
        </p:nvSpPr>
        <p:spPr>
          <a:xfrm>
            <a:off x="0" y="1712119"/>
            <a:ext cx="9144000" cy="1405200"/>
          </a:xfrm>
          <a:prstGeom prst="rect">
            <a:avLst/>
          </a:prstGeom>
          <a:solidFill>
            <a:srgbClr val="2F5496"/>
          </a:solidFill>
          <a:ln w="9525" cap="flat" cmpd="sng">
            <a:solidFill>
              <a:srgbClr val="2F5496"/>
            </a:solidFill>
            <a:prstDash val="solid"/>
            <a:round/>
            <a:headEnd type="none" w="sm" len="sm"/>
            <a:tailEnd type="none" w="sm" len="sm"/>
          </a:ln>
        </p:spPr>
        <p:txBody>
          <a:bodyPr spcFirstLastPara="1" wrap="square" lIns="68575" tIns="34275" rIns="68575" bIns="34275" anchor="ctr" anchorCtr="0">
            <a:normAutofit/>
          </a:bodyPr>
          <a:lstStyle>
            <a:lvl1pPr lvl="0" algn="ctr" rtl="0">
              <a:lnSpc>
                <a:spcPct val="100000"/>
              </a:lnSpc>
              <a:spcBef>
                <a:spcPts val="200"/>
              </a:spcBef>
              <a:spcAft>
                <a:spcPts val="0"/>
              </a:spcAft>
              <a:buClr>
                <a:schemeClr val="lt1"/>
              </a:buClr>
              <a:buSzPts val="3600"/>
              <a:buFont typeface="Quattrocento Sans"/>
              <a:buNone/>
              <a:defRPr sz="3600" b="1">
                <a:solidFill>
                  <a:schemeClr val="lt1"/>
                </a:solidFill>
                <a:latin typeface="Quattrocento Sans"/>
                <a:ea typeface="Quattrocento Sans"/>
                <a:cs typeface="Quattrocento Sans"/>
                <a:sym typeface="Quattrocento Sans"/>
              </a:defRPr>
            </a:lvl1pPr>
            <a:lvl2pPr lvl="1" algn="l" rtl="0">
              <a:lnSpc>
                <a:spcPct val="100000"/>
              </a:lnSpc>
              <a:spcBef>
                <a:spcPts val="20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79" name="Google Shape;79;p16"/>
          <p:cNvSpPr txBox="1">
            <a:spLocks noGrp="1"/>
          </p:cNvSpPr>
          <p:nvPr>
            <p:ph type="subTitle" idx="1"/>
          </p:nvPr>
        </p:nvSpPr>
        <p:spPr>
          <a:xfrm>
            <a:off x="1143000" y="3720137"/>
            <a:ext cx="6858000" cy="8337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200"/>
              </a:spcBef>
              <a:spcAft>
                <a:spcPts val="0"/>
              </a:spcAft>
              <a:buSzPts val="2100"/>
              <a:buNone/>
              <a:defRPr sz="2100" b="1">
                <a:solidFill>
                  <a:srgbClr val="2F5496"/>
                </a:solidFill>
              </a:defRPr>
            </a:lvl1pPr>
            <a:lvl2pPr lvl="1" algn="ctr" rtl="0">
              <a:lnSpc>
                <a:spcPct val="100000"/>
              </a:lnSpc>
              <a:spcBef>
                <a:spcPts val="200"/>
              </a:spcBef>
              <a:spcAft>
                <a:spcPts val="0"/>
              </a:spcAft>
              <a:buSzPts val="1400"/>
              <a:buNone/>
              <a:defRPr sz="1500"/>
            </a:lvl2pPr>
            <a:lvl3pPr lvl="2" algn="ctr" rtl="0">
              <a:lnSpc>
                <a:spcPct val="100000"/>
              </a:lnSpc>
              <a:spcBef>
                <a:spcPts val="200"/>
              </a:spcBef>
              <a:spcAft>
                <a:spcPts val="0"/>
              </a:spcAft>
              <a:buSzPts val="1400"/>
              <a:buNone/>
              <a:defRPr sz="1400"/>
            </a:lvl3pPr>
            <a:lvl4pPr lvl="3" algn="ctr" rtl="0">
              <a:lnSpc>
                <a:spcPct val="100000"/>
              </a:lnSpc>
              <a:spcBef>
                <a:spcPts val="200"/>
              </a:spcBef>
              <a:spcAft>
                <a:spcPts val="0"/>
              </a:spcAft>
              <a:buSzPts val="1200"/>
              <a:buNone/>
              <a:defRPr sz="1200"/>
            </a:lvl4pPr>
            <a:lvl5pPr lvl="4" algn="ctr" rtl="0">
              <a:lnSpc>
                <a:spcPct val="100000"/>
              </a:lnSpc>
              <a:spcBef>
                <a:spcPts val="2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80" name="Google Shape;80;p16"/>
          <p:cNvSpPr txBox="1"/>
          <p:nvPr/>
        </p:nvSpPr>
        <p:spPr>
          <a:xfrm>
            <a:off x="1602624" y="154491"/>
            <a:ext cx="6229800" cy="7773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Clr>
                <a:srgbClr val="2F5496"/>
              </a:buClr>
              <a:buSzPts val="2300"/>
              <a:buFont typeface="Quattrocento Sans"/>
              <a:buNone/>
            </a:pPr>
            <a:r>
              <a:rPr lang="en" sz="2300" b="1" i="0" u="none" strike="noStrike" cap="none">
                <a:solidFill>
                  <a:srgbClr val="2F5496"/>
                </a:solidFill>
                <a:latin typeface="Quattrocento Sans"/>
                <a:ea typeface="Quattrocento Sans"/>
                <a:cs typeface="Quattrocento Sans"/>
                <a:sym typeface="Quattrocento Sans"/>
              </a:rPr>
              <a:t>TRƯỜNG ĐẠI HỌC CÔNG NGHỆ THÔNG TIN</a:t>
            </a:r>
            <a:endParaRPr sz="1400" b="0" i="0" u="none" strike="noStrike" cap="none">
              <a:solidFill>
                <a:schemeClr val="dk1"/>
              </a:solidFill>
              <a:latin typeface="Arial"/>
              <a:ea typeface="Arial"/>
              <a:cs typeface="Arial"/>
              <a:sym typeface="Arial"/>
            </a:endParaRPr>
          </a:p>
          <a:p>
            <a:pPr marL="0" marR="0" lvl="0" indent="0" algn="ctr" rtl="0">
              <a:spcBef>
                <a:spcPts val="0"/>
              </a:spcBef>
              <a:spcAft>
                <a:spcPts val="0"/>
              </a:spcAft>
              <a:buClr>
                <a:srgbClr val="2F5496"/>
              </a:buClr>
              <a:buSzPts val="2300"/>
              <a:buFont typeface="Quattrocento Sans"/>
              <a:buNone/>
            </a:pPr>
            <a:r>
              <a:rPr lang="en" sz="2300" b="1" i="0" u="none" strike="noStrike" cap="none">
                <a:solidFill>
                  <a:srgbClr val="2F5496"/>
                </a:solidFill>
                <a:latin typeface="Quattrocento Sans"/>
                <a:ea typeface="Quattrocento Sans"/>
                <a:cs typeface="Quattrocento Sans"/>
                <a:sym typeface="Quattrocento Sans"/>
              </a:rPr>
              <a:t>Khoa Khoa học máy tính</a:t>
            </a:r>
            <a:endParaRPr sz="1400" b="0" i="0" u="none" strike="noStrike" cap="none">
              <a:solidFill>
                <a:schemeClr val="dk1"/>
              </a:solidFill>
              <a:latin typeface="Arial"/>
              <a:ea typeface="Arial"/>
              <a:cs typeface="Arial"/>
              <a:sym typeface="Arial"/>
            </a:endParaRPr>
          </a:p>
        </p:txBody>
      </p:sp>
      <p:sp>
        <p:nvSpPr>
          <p:cNvPr id="81" name="Google Shape;81;p16"/>
          <p:cNvSpPr txBox="1">
            <a:spLocks noGrp="1"/>
          </p:cNvSpPr>
          <p:nvPr>
            <p:ph type="dt" idx="10"/>
          </p:nvPr>
        </p:nvSpPr>
        <p:spPr>
          <a:xfrm>
            <a:off x="226868" y="4836425"/>
            <a:ext cx="15258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rgbClr val="2F5496"/>
              </a:buClr>
              <a:buSzPts val="1100"/>
              <a:buFont typeface="Quattrocento Sans"/>
              <a:buNone/>
              <a:defRPr>
                <a:solidFill>
                  <a:srgbClr val="2F5496"/>
                </a:solidFill>
              </a:defRPr>
            </a:lvl1pPr>
            <a:lvl2pPr lvl="1" algn="l" rtl="0">
              <a:spcBef>
                <a:spcPts val="0"/>
              </a:spcBef>
              <a:spcAft>
                <a:spcPts val="0"/>
              </a:spcAft>
              <a:buClr>
                <a:schemeClr val="dk1"/>
              </a:buClr>
              <a:buSzPts val="1100"/>
              <a:buFont typeface="Calibri"/>
              <a:buNone/>
              <a:defRPr/>
            </a:lvl2pPr>
            <a:lvl3pPr lvl="2" algn="l" rtl="0">
              <a:spcBef>
                <a:spcPts val="0"/>
              </a:spcBef>
              <a:spcAft>
                <a:spcPts val="0"/>
              </a:spcAft>
              <a:buClr>
                <a:schemeClr val="dk1"/>
              </a:buClr>
              <a:buSzPts val="1100"/>
              <a:buFont typeface="Calibri"/>
              <a:buNone/>
              <a:defRPr/>
            </a:lvl3pPr>
            <a:lvl4pPr lvl="3" algn="l" rtl="0">
              <a:spcBef>
                <a:spcPts val="0"/>
              </a:spcBef>
              <a:spcAft>
                <a:spcPts val="0"/>
              </a:spcAft>
              <a:buClr>
                <a:schemeClr val="dk1"/>
              </a:buClr>
              <a:buSzPts val="1100"/>
              <a:buFont typeface="Calibri"/>
              <a:buNone/>
              <a:defRPr/>
            </a:lvl4pPr>
            <a:lvl5pPr lvl="4" algn="l" rtl="0">
              <a:spcBef>
                <a:spcPts val="0"/>
              </a:spcBef>
              <a:spcAft>
                <a:spcPts val="0"/>
              </a:spcAft>
              <a:buClr>
                <a:schemeClr val="dk1"/>
              </a:buClr>
              <a:buSzPts val="1100"/>
              <a:buFont typeface="Calibri"/>
              <a:buNone/>
              <a:defRPr/>
            </a:lvl5pPr>
            <a:lvl6pPr lvl="5" algn="l" rtl="0">
              <a:spcBef>
                <a:spcPts val="0"/>
              </a:spcBef>
              <a:spcAft>
                <a:spcPts val="0"/>
              </a:spcAft>
              <a:buClr>
                <a:schemeClr val="dk1"/>
              </a:buClr>
              <a:buSzPts val="1100"/>
              <a:buFont typeface="Calibri"/>
              <a:buNone/>
              <a:defRPr/>
            </a:lvl6pPr>
            <a:lvl7pPr lvl="6" algn="l" rtl="0">
              <a:spcBef>
                <a:spcPts val="0"/>
              </a:spcBef>
              <a:spcAft>
                <a:spcPts val="0"/>
              </a:spcAft>
              <a:buClr>
                <a:schemeClr val="dk1"/>
              </a:buClr>
              <a:buSzPts val="1100"/>
              <a:buFont typeface="Calibri"/>
              <a:buNone/>
              <a:defRPr/>
            </a:lvl7pPr>
            <a:lvl8pPr lvl="7" algn="l" rtl="0">
              <a:spcBef>
                <a:spcPts val="0"/>
              </a:spcBef>
              <a:spcAft>
                <a:spcPts val="0"/>
              </a:spcAft>
              <a:buClr>
                <a:schemeClr val="dk1"/>
              </a:buClr>
              <a:buSzPts val="1100"/>
              <a:buFont typeface="Calibri"/>
              <a:buNone/>
              <a:defRPr/>
            </a:lvl8pPr>
            <a:lvl9pPr lvl="8" algn="l" rtl="0">
              <a:spcBef>
                <a:spcPts val="0"/>
              </a:spcBef>
              <a:spcAft>
                <a:spcPts val="0"/>
              </a:spcAft>
              <a:buClr>
                <a:schemeClr val="dk1"/>
              </a:buClr>
              <a:buSzPts val="1100"/>
              <a:buFont typeface="Calibri"/>
              <a:buNone/>
              <a:defRPr/>
            </a:lvl9pPr>
          </a:lstStyle>
          <a:p>
            <a:endParaRPr/>
          </a:p>
        </p:txBody>
      </p:sp>
      <p:sp>
        <p:nvSpPr>
          <p:cNvPr id="82" name="Google Shape;82;p16"/>
          <p:cNvSpPr txBox="1">
            <a:spLocks noGrp="1"/>
          </p:cNvSpPr>
          <p:nvPr>
            <p:ph type="ftr" idx="11"/>
          </p:nvPr>
        </p:nvSpPr>
        <p:spPr>
          <a:xfrm>
            <a:off x="2844079" y="4836425"/>
            <a:ext cx="37467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rgbClr val="2F5496"/>
              </a:buClr>
              <a:buSzPts val="1100"/>
              <a:buFont typeface="Quattrocento Sans"/>
              <a:buNone/>
              <a:defRPr>
                <a:solidFill>
                  <a:srgbClr val="2F5496"/>
                </a:solidFill>
              </a:defRPr>
            </a:lvl1pPr>
            <a:lvl2pPr lvl="1" algn="l" rtl="0">
              <a:spcBef>
                <a:spcPts val="0"/>
              </a:spcBef>
              <a:spcAft>
                <a:spcPts val="0"/>
              </a:spcAft>
              <a:buClr>
                <a:schemeClr val="dk1"/>
              </a:buClr>
              <a:buSzPts val="1100"/>
              <a:buFont typeface="Calibri"/>
              <a:buNone/>
              <a:defRPr/>
            </a:lvl2pPr>
            <a:lvl3pPr lvl="2" algn="l" rtl="0">
              <a:spcBef>
                <a:spcPts val="0"/>
              </a:spcBef>
              <a:spcAft>
                <a:spcPts val="0"/>
              </a:spcAft>
              <a:buClr>
                <a:schemeClr val="dk1"/>
              </a:buClr>
              <a:buSzPts val="1100"/>
              <a:buFont typeface="Calibri"/>
              <a:buNone/>
              <a:defRPr/>
            </a:lvl3pPr>
            <a:lvl4pPr lvl="3" algn="l" rtl="0">
              <a:spcBef>
                <a:spcPts val="0"/>
              </a:spcBef>
              <a:spcAft>
                <a:spcPts val="0"/>
              </a:spcAft>
              <a:buClr>
                <a:schemeClr val="dk1"/>
              </a:buClr>
              <a:buSzPts val="1100"/>
              <a:buFont typeface="Calibri"/>
              <a:buNone/>
              <a:defRPr/>
            </a:lvl4pPr>
            <a:lvl5pPr lvl="4" algn="l" rtl="0">
              <a:spcBef>
                <a:spcPts val="0"/>
              </a:spcBef>
              <a:spcAft>
                <a:spcPts val="0"/>
              </a:spcAft>
              <a:buClr>
                <a:schemeClr val="dk1"/>
              </a:buClr>
              <a:buSzPts val="1100"/>
              <a:buFont typeface="Calibri"/>
              <a:buNone/>
              <a:defRPr/>
            </a:lvl5pPr>
            <a:lvl6pPr lvl="5" algn="l" rtl="0">
              <a:spcBef>
                <a:spcPts val="0"/>
              </a:spcBef>
              <a:spcAft>
                <a:spcPts val="0"/>
              </a:spcAft>
              <a:buClr>
                <a:schemeClr val="dk1"/>
              </a:buClr>
              <a:buSzPts val="1100"/>
              <a:buFont typeface="Calibri"/>
              <a:buNone/>
              <a:defRPr/>
            </a:lvl6pPr>
            <a:lvl7pPr lvl="6" algn="l" rtl="0">
              <a:spcBef>
                <a:spcPts val="0"/>
              </a:spcBef>
              <a:spcAft>
                <a:spcPts val="0"/>
              </a:spcAft>
              <a:buClr>
                <a:schemeClr val="dk1"/>
              </a:buClr>
              <a:buSzPts val="1100"/>
              <a:buFont typeface="Calibri"/>
              <a:buNone/>
              <a:defRPr/>
            </a:lvl7pPr>
            <a:lvl8pPr lvl="7" algn="l" rtl="0">
              <a:spcBef>
                <a:spcPts val="0"/>
              </a:spcBef>
              <a:spcAft>
                <a:spcPts val="0"/>
              </a:spcAft>
              <a:buClr>
                <a:schemeClr val="dk1"/>
              </a:buClr>
              <a:buSzPts val="1100"/>
              <a:buFont typeface="Calibri"/>
              <a:buNone/>
              <a:defRPr/>
            </a:lvl8pPr>
            <a:lvl9pPr lvl="8" algn="l" rtl="0">
              <a:spcBef>
                <a:spcPts val="0"/>
              </a:spcBef>
              <a:spcAft>
                <a:spcPts val="0"/>
              </a:spcAft>
              <a:buClr>
                <a:schemeClr val="dk1"/>
              </a:buClr>
              <a:buSzPts val="1100"/>
              <a:buFont typeface="Calibri"/>
              <a:buNone/>
              <a:defRPr/>
            </a:lvl9pPr>
          </a:lstStyle>
          <a:p>
            <a:endParaRPr/>
          </a:p>
        </p:txBody>
      </p:sp>
      <p:sp>
        <p:nvSpPr>
          <p:cNvPr id="83" name="Google Shape;83;p16"/>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2F5496"/>
              </a:buClr>
              <a:buSzPts val="1300"/>
              <a:buFont typeface="Quattrocento Sans"/>
              <a:buNone/>
              <a:defRPr sz="1300" b="1" i="0" u="none" strike="noStrike" cap="none">
                <a:solidFill>
                  <a:srgbClr val="2F5496"/>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84" name="Google Shape;84;p16" descr="logo-uit | Tuổi trẻ UIT"/>
          <p:cNvPicPr preferRelativeResize="0"/>
          <p:nvPr/>
        </p:nvPicPr>
        <p:blipFill rotWithShape="1">
          <a:blip r:embed="rId2">
            <a:alphaModFix/>
          </a:blip>
          <a:srcRect/>
          <a:stretch/>
        </p:blipFill>
        <p:spPr>
          <a:xfrm>
            <a:off x="226306" y="158951"/>
            <a:ext cx="890980" cy="737265"/>
          </a:xfrm>
          <a:prstGeom prst="rect">
            <a:avLst/>
          </a:prstGeom>
          <a:noFill/>
          <a:ln>
            <a:noFill/>
          </a:ln>
        </p:spPr>
      </p:pic>
    </p:spTree>
  </p:cSld>
  <p:clrMapOvr>
    <a:masterClrMapping/>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êu đề và Nội dung">
  <p:cSld name="Tiêu đề và Nội dun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226868" y="830947"/>
            <a:ext cx="8690400" cy="3876000"/>
          </a:xfrm>
          <a:prstGeom prst="rect">
            <a:avLst/>
          </a:prstGeom>
          <a:noFill/>
          <a:ln>
            <a:noFill/>
          </a:ln>
        </p:spPr>
        <p:txBody>
          <a:bodyPr spcFirstLastPara="1" wrap="square" lIns="68575" tIns="34275" rIns="68575" bIns="34275" anchor="t" anchorCtr="0">
            <a:normAutofit/>
          </a:bodyPr>
          <a:lstStyle>
            <a:lvl1pPr marL="457200" lvl="0" indent="-355600" algn="l" rtl="0">
              <a:lnSpc>
                <a:spcPct val="100000"/>
              </a:lnSpc>
              <a:spcBef>
                <a:spcPts val="200"/>
              </a:spcBef>
              <a:spcAft>
                <a:spcPts val="0"/>
              </a:spcAft>
              <a:buSzPts val="2000"/>
              <a:buChar char="▶"/>
              <a:defRPr/>
            </a:lvl1pPr>
            <a:lvl2pPr marL="914400" lvl="1" indent="-330200" algn="l" rtl="0">
              <a:lnSpc>
                <a:spcPct val="100000"/>
              </a:lnSpc>
              <a:spcBef>
                <a:spcPts val="200"/>
              </a:spcBef>
              <a:spcAft>
                <a:spcPts val="0"/>
              </a:spcAft>
              <a:buSzPts val="1600"/>
              <a:buChar char="❑"/>
              <a:defRPr/>
            </a:lvl2pPr>
            <a:lvl3pPr marL="1371600" lvl="2" indent="-336550" algn="l" rtl="0">
              <a:lnSpc>
                <a:spcPct val="100000"/>
              </a:lnSpc>
              <a:spcBef>
                <a:spcPts val="200"/>
              </a:spcBef>
              <a:spcAft>
                <a:spcPts val="0"/>
              </a:spcAft>
              <a:buSzPts val="1700"/>
              <a:buChar char="●"/>
              <a:defRPr/>
            </a:lvl3pPr>
            <a:lvl4pPr marL="1828800" lvl="3" indent="-323850" algn="l" rtl="0">
              <a:lnSpc>
                <a:spcPct val="100000"/>
              </a:lnSpc>
              <a:spcBef>
                <a:spcPts val="200"/>
              </a:spcBef>
              <a:spcAft>
                <a:spcPts val="0"/>
              </a:spcAft>
              <a:buSzPts val="1500"/>
              <a:buChar char="o"/>
              <a:defRPr/>
            </a:lvl4pPr>
            <a:lvl5pPr marL="2286000" lvl="4" indent="-317500" algn="l" rtl="0">
              <a:lnSpc>
                <a:spcPct val="100000"/>
              </a:lnSpc>
              <a:spcBef>
                <a:spcPts val="2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7"/>
          <p:cNvSpPr txBox="1">
            <a:spLocks noGrp="1"/>
          </p:cNvSpPr>
          <p:nvPr>
            <p:ph type="dt" idx="10"/>
          </p:nvPr>
        </p:nvSpPr>
        <p:spPr>
          <a:xfrm>
            <a:off x="226868" y="4836425"/>
            <a:ext cx="1525800" cy="273900"/>
          </a:xfrm>
          <a:prstGeom prst="rect">
            <a:avLst/>
          </a:prstGeom>
          <a:noFill/>
          <a:ln>
            <a:noFill/>
          </a:ln>
        </p:spPr>
        <p:txBody>
          <a:bodyPr spcFirstLastPara="1" wrap="square" lIns="68575" tIns="34275" rIns="68575" bIns="34275" anchor="ctr" anchorCtr="0">
            <a:noAutofit/>
          </a:bodyPr>
          <a:lstStyle>
            <a:lvl1pPr lvl="0" algn="l" rtl="0">
              <a:lnSpc>
                <a:spcPct val="100000"/>
              </a:lnSpc>
              <a:spcBef>
                <a:spcPts val="0"/>
              </a:spcBef>
              <a:spcAft>
                <a:spcPts val="0"/>
              </a:spcAft>
              <a:buClr>
                <a:schemeClr val="lt1"/>
              </a:buClr>
              <a:buSzPts val="1100"/>
              <a:buFont typeface="Quattrocento Sans"/>
              <a:buNone/>
              <a:defRPr/>
            </a:lvl1pPr>
            <a:lvl2pPr lvl="1" algn="l" rtl="0">
              <a:spcBef>
                <a:spcPts val="0"/>
              </a:spcBef>
              <a:spcAft>
                <a:spcPts val="0"/>
              </a:spcAft>
              <a:buClr>
                <a:schemeClr val="dk1"/>
              </a:buClr>
              <a:buSzPts val="1100"/>
              <a:buFont typeface="Calibri"/>
              <a:buNone/>
              <a:defRPr/>
            </a:lvl2pPr>
            <a:lvl3pPr lvl="2" algn="l" rtl="0">
              <a:spcBef>
                <a:spcPts val="0"/>
              </a:spcBef>
              <a:spcAft>
                <a:spcPts val="0"/>
              </a:spcAft>
              <a:buClr>
                <a:schemeClr val="dk1"/>
              </a:buClr>
              <a:buSzPts val="1100"/>
              <a:buFont typeface="Calibri"/>
              <a:buNone/>
              <a:defRPr/>
            </a:lvl3pPr>
            <a:lvl4pPr lvl="3" algn="l" rtl="0">
              <a:spcBef>
                <a:spcPts val="0"/>
              </a:spcBef>
              <a:spcAft>
                <a:spcPts val="0"/>
              </a:spcAft>
              <a:buClr>
                <a:schemeClr val="dk1"/>
              </a:buClr>
              <a:buSzPts val="1100"/>
              <a:buFont typeface="Calibri"/>
              <a:buNone/>
              <a:defRPr/>
            </a:lvl4pPr>
            <a:lvl5pPr lvl="4" algn="l" rtl="0">
              <a:spcBef>
                <a:spcPts val="0"/>
              </a:spcBef>
              <a:spcAft>
                <a:spcPts val="0"/>
              </a:spcAft>
              <a:buClr>
                <a:schemeClr val="dk1"/>
              </a:buClr>
              <a:buSzPts val="1100"/>
              <a:buFont typeface="Calibri"/>
              <a:buNone/>
              <a:defRPr/>
            </a:lvl5pPr>
            <a:lvl6pPr lvl="5" algn="l" rtl="0">
              <a:spcBef>
                <a:spcPts val="0"/>
              </a:spcBef>
              <a:spcAft>
                <a:spcPts val="0"/>
              </a:spcAft>
              <a:buClr>
                <a:schemeClr val="dk1"/>
              </a:buClr>
              <a:buSzPts val="1100"/>
              <a:buFont typeface="Calibri"/>
              <a:buNone/>
              <a:defRPr/>
            </a:lvl6pPr>
            <a:lvl7pPr lvl="6" algn="l" rtl="0">
              <a:spcBef>
                <a:spcPts val="0"/>
              </a:spcBef>
              <a:spcAft>
                <a:spcPts val="0"/>
              </a:spcAft>
              <a:buClr>
                <a:schemeClr val="dk1"/>
              </a:buClr>
              <a:buSzPts val="1100"/>
              <a:buFont typeface="Calibri"/>
              <a:buNone/>
              <a:defRPr/>
            </a:lvl7pPr>
            <a:lvl8pPr lvl="7" algn="l" rtl="0">
              <a:spcBef>
                <a:spcPts val="0"/>
              </a:spcBef>
              <a:spcAft>
                <a:spcPts val="0"/>
              </a:spcAft>
              <a:buClr>
                <a:schemeClr val="dk1"/>
              </a:buClr>
              <a:buSzPts val="1100"/>
              <a:buFont typeface="Calibri"/>
              <a:buNone/>
              <a:defRPr/>
            </a:lvl8pPr>
            <a:lvl9pPr lvl="8" algn="l" rtl="0">
              <a:spcBef>
                <a:spcPts val="0"/>
              </a:spcBef>
              <a:spcAft>
                <a:spcPts val="0"/>
              </a:spcAft>
              <a:buClr>
                <a:schemeClr val="dk1"/>
              </a:buClr>
              <a:buSzPts val="1100"/>
              <a:buFont typeface="Calibri"/>
              <a:buNone/>
              <a:defRPr/>
            </a:lvl9pPr>
          </a:lstStyle>
          <a:p>
            <a:endParaRPr/>
          </a:p>
        </p:txBody>
      </p:sp>
      <p:sp>
        <p:nvSpPr>
          <p:cNvPr id="88" name="Google Shape;88;p17"/>
          <p:cNvSpPr txBox="1">
            <a:spLocks noGrp="1"/>
          </p:cNvSpPr>
          <p:nvPr>
            <p:ph type="ftr" idx="11"/>
          </p:nvPr>
        </p:nvSpPr>
        <p:spPr>
          <a:xfrm>
            <a:off x="2844079" y="4836425"/>
            <a:ext cx="3746700" cy="2739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Clr>
                <a:schemeClr val="lt1"/>
              </a:buClr>
              <a:buSzPts val="1100"/>
              <a:buFont typeface="Quattrocento Sans"/>
              <a:buNone/>
              <a:defRPr/>
            </a:lvl1pPr>
            <a:lvl2pPr lvl="1" algn="l" rtl="0">
              <a:spcBef>
                <a:spcPts val="0"/>
              </a:spcBef>
              <a:spcAft>
                <a:spcPts val="0"/>
              </a:spcAft>
              <a:buClr>
                <a:schemeClr val="dk1"/>
              </a:buClr>
              <a:buSzPts val="1100"/>
              <a:buFont typeface="Calibri"/>
              <a:buNone/>
              <a:defRPr/>
            </a:lvl2pPr>
            <a:lvl3pPr lvl="2" algn="l" rtl="0">
              <a:spcBef>
                <a:spcPts val="0"/>
              </a:spcBef>
              <a:spcAft>
                <a:spcPts val="0"/>
              </a:spcAft>
              <a:buClr>
                <a:schemeClr val="dk1"/>
              </a:buClr>
              <a:buSzPts val="1100"/>
              <a:buFont typeface="Calibri"/>
              <a:buNone/>
              <a:defRPr/>
            </a:lvl3pPr>
            <a:lvl4pPr lvl="3" algn="l" rtl="0">
              <a:spcBef>
                <a:spcPts val="0"/>
              </a:spcBef>
              <a:spcAft>
                <a:spcPts val="0"/>
              </a:spcAft>
              <a:buClr>
                <a:schemeClr val="dk1"/>
              </a:buClr>
              <a:buSzPts val="1100"/>
              <a:buFont typeface="Calibri"/>
              <a:buNone/>
              <a:defRPr/>
            </a:lvl4pPr>
            <a:lvl5pPr lvl="4" algn="l" rtl="0">
              <a:spcBef>
                <a:spcPts val="0"/>
              </a:spcBef>
              <a:spcAft>
                <a:spcPts val="0"/>
              </a:spcAft>
              <a:buClr>
                <a:schemeClr val="dk1"/>
              </a:buClr>
              <a:buSzPts val="1100"/>
              <a:buFont typeface="Calibri"/>
              <a:buNone/>
              <a:defRPr/>
            </a:lvl5pPr>
            <a:lvl6pPr lvl="5" algn="l" rtl="0">
              <a:spcBef>
                <a:spcPts val="0"/>
              </a:spcBef>
              <a:spcAft>
                <a:spcPts val="0"/>
              </a:spcAft>
              <a:buClr>
                <a:schemeClr val="dk1"/>
              </a:buClr>
              <a:buSzPts val="1100"/>
              <a:buFont typeface="Calibri"/>
              <a:buNone/>
              <a:defRPr/>
            </a:lvl6pPr>
            <a:lvl7pPr lvl="6" algn="l" rtl="0">
              <a:spcBef>
                <a:spcPts val="0"/>
              </a:spcBef>
              <a:spcAft>
                <a:spcPts val="0"/>
              </a:spcAft>
              <a:buClr>
                <a:schemeClr val="dk1"/>
              </a:buClr>
              <a:buSzPts val="1100"/>
              <a:buFont typeface="Calibri"/>
              <a:buNone/>
              <a:defRPr/>
            </a:lvl7pPr>
            <a:lvl8pPr lvl="7" algn="l" rtl="0">
              <a:spcBef>
                <a:spcPts val="0"/>
              </a:spcBef>
              <a:spcAft>
                <a:spcPts val="0"/>
              </a:spcAft>
              <a:buClr>
                <a:schemeClr val="dk1"/>
              </a:buClr>
              <a:buSzPts val="1100"/>
              <a:buFont typeface="Calibri"/>
              <a:buNone/>
              <a:defRPr/>
            </a:lvl8pPr>
            <a:lvl9pPr lvl="8" algn="l" rtl="0">
              <a:spcBef>
                <a:spcPts val="0"/>
              </a:spcBef>
              <a:spcAft>
                <a:spcPts val="0"/>
              </a:spcAft>
              <a:buClr>
                <a:schemeClr val="dk1"/>
              </a:buClr>
              <a:buSzPts val="1100"/>
              <a:buFont typeface="Calibri"/>
              <a:buNone/>
              <a:defRPr/>
            </a:lvl9pPr>
          </a:lstStyle>
          <a:p>
            <a:endParaRPr/>
          </a:p>
        </p:txBody>
      </p:sp>
      <p:sp>
        <p:nvSpPr>
          <p:cNvPr id="89" name="Google Shape;89;p17"/>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90" name="Google Shape;90;p17"/>
          <p:cNvSpPr txBox="1">
            <a:spLocks noGrp="1"/>
          </p:cNvSpPr>
          <p:nvPr>
            <p:ph type="title"/>
          </p:nvPr>
        </p:nvSpPr>
        <p:spPr>
          <a:xfrm>
            <a:off x="226868" y="1"/>
            <a:ext cx="8690400" cy="707100"/>
          </a:xfrm>
          <a:prstGeom prst="rect">
            <a:avLst/>
          </a:prstGeom>
          <a:noFill/>
          <a:ln>
            <a:noFill/>
          </a:ln>
        </p:spPr>
        <p:txBody>
          <a:bodyPr spcFirstLastPara="1" wrap="square" lIns="68575" tIns="34275" rIns="68575" bIns="34275" anchor="ctr" anchorCtr="0">
            <a:normAutofit/>
          </a:bodyPr>
          <a:lstStyle>
            <a:lvl1pPr lvl="0" algn="l" rtl="0">
              <a:lnSpc>
                <a:spcPct val="100000"/>
              </a:lnSpc>
              <a:spcBef>
                <a:spcPts val="0"/>
              </a:spcBef>
              <a:spcAft>
                <a:spcPts val="0"/>
              </a:spcAft>
              <a:buClr>
                <a:schemeClr val="lt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15"/>
          <p:cNvSpPr/>
          <p:nvPr/>
        </p:nvSpPr>
        <p:spPr>
          <a:xfrm>
            <a:off x="0" y="4801898"/>
            <a:ext cx="9144000" cy="34170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300"/>
              <a:buFont typeface="Arial"/>
              <a:buNone/>
            </a:pPr>
            <a:endParaRPr sz="1300" b="0" i="0" u="none" strike="noStrike" cap="none">
              <a:solidFill>
                <a:srgbClr val="222A35"/>
              </a:solidFill>
              <a:latin typeface="Quattrocento Sans"/>
              <a:ea typeface="Quattrocento Sans"/>
              <a:cs typeface="Quattrocento Sans"/>
              <a:sym typeface="Quattrocento Sans"/>
            </a:endParaRPr>
          </a:p>
        </p:txBody>
      </p:sp>
      <p:sp>
        <p:nvSpPr>
          <p:cNvPr id="68" name="Google Shape;68;p15"/>
          <p:cNvSpPr/>
          <p:nvPr/>
        </p:nvSpPr>
        <p:spPr>
          <a:xfrm>
            <a:off x="0" y="0"/>
            <a:ext cx="9144000" cy="714300"/>
          </a:xfrm>
          <a:prstGeom prst="rect">
            <a:avLst/>
          </a:prstGeom>
          <a:solidFill>
            <a:srgbClr val="2F5496"/>
          </a:solidFill>
          <a:ln w="12700" cap="flat" cmpd="sng">
            <a:solidFill>
              <a:srgbClr val="2F549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Clr>
                <a:schemeClr val="dk1"/>
              </a:buClr>
              <a:buSzPts val="1400"/>
              <a:buFont typeface="Arial"/>
              <a:buNone/>
            </a:pPr>
            <a:endParaRPr sz="1400" b="0" i="0" u="none" strike="noStrike" cap="none">
              <a:solidFill>
                <a:srgbClr val="222A35"/>
              </a:solidFill>
              <a:latin typeface="Quattrocento Sans"/>
              <a:ea typeface="Quattrocento Sans"/>
              <a:cs typeface="Quattrocento Sans"/>
              <a:sym typeface="Quattrocento Sans"/>
            </a:endParaRPr>
          </a:p>
        </p:txBody>
      </p:sp>
      <p:sp>
        <p:nvSpPr>
          <p:cNvPr id="69" name="Google Shape;69;p15"/>
          <p:cNvSpPr txBox="1">
            <a:spLocks noGrp="1"/>
          </p:cNvSpPr>
          <p:nvPr>
            <p:ph type="title"/>
          </p:nvPr>
        </p:nvSpPr>
        <p:spPr>
          <a:xfrm>
            <a:off x="226868" y="1"/>
            <a:ext cx="8690400" cy="714300"/>
          </a:xfrm>
          <a:prstGeom prst="rect">
            <a:avLst/>
          </a:prstGeom>
          <a:noFill/>
          <a:ln>
            <a:noFill/>
          </a:ln>
        </p:spPr>
        <p:txBody>
          <a:bodyPr spcFirstLastPara="1" wrap="square" lIns="68575" tIns="34275" rIns="68575" bIns="34275" anchor="ctr" anchorCtr="0">
            <a:normAutofit/>
          </a:bodyPr>
          <a:lstStyle>
            <a:lvl1pPr marR="0" lvl="0" algn="l" rtl="0">
              <a:lnSpc>
                <a:spcPct val="100000"/>
              </a:lnSpc>
              <a:spcBef>
                <a:spcPts val="0"/>
              </a:spcBef>
              <a:spcAft>
                <a:spcPts val="0"/>
              </a:spcAft>
              <a:buClr>
                <a:schemeClr val="lt1"/>
              </a:buClr>
              <a:buSzPts val="2700"/>
              <a:buFont typeface="Quattrocento Sans"/>
              <a:buNone/>
              <a:defRPr sz="2700" b="1"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Google Shape;70;p15"/>
          <p:cNvSpPr txBox="1">
            <a:spLocks noGrp="1"/>
          </p:cNvSpPr>
          <p:nvPr>
            <p:ph type="body" idx="1"/>
          </p:nvPr>
        </p:nvSpPr>
        <p:spPr>
          <a:xfrm>
            <a:off x="226868" y="830947"/>
            <a:ext cx="8690400" cy="3876000"/>
          </a:xfrm>
          <a:prstGeom prst="rect">
            <a:avLst/>
          </a:prstGeom>
          <a:noFill/>
          <a:ln>
            <a:noFill/>
          </a:ln>
        </p:spPr>
        <p:txBody>
          <a:bodyPr spcFirstLastPara="1" wrap="square" lIns="68575" tIns="34275" rIns="68575" bIns="34275" anchor="t" anchorCtr="0">
            <a:normAutofit/>
          </a:bodyPr>
          <a:lstStyle>
            <a:lvl1pPr marL="457200" marR="0" lvl="0" indent="-355600" algn="l" rtl="0">
              <a:lnSpc>
                <a:spcPct val="100000"/>
              </a:lnSpc>
              <a:spcBef>
                <a:spcPts val="200"/>
              </a:spcBef>
              <a:spcAft>
                <a:spcPts val="0"/>
              </a:spcAft>
              <a:buClr>
                <a:srgbClr val="2F5496"/>
              </a:buClr>
              <a:buSzPts val="2000"/>
              <a:buFont typeface="Noto Sans Symbols"/>
              <a:buChar char="▶"/>
              <a:defRPr sz="2000" b="0" i="0" u="none" strike="noStrike" cap="none">
                <a:solidFill>
                  <a:srgbClr val="0C0C0C"/>
                </a:solidFill>
                <a:latin typeface="Quattrocento Sans"/>
                <a:ea typeface="Quattrocento Sans"/>
                <a:cs typeface="Quattrocento Sans"/>
                <a:sym typeface="Quattrocento Sans"/>
              </a:defRPr>
            </a:lvl1pPr>
            <a:lvl2pPr marL="914400" marR="0" lvl="1" indent="-330200" algn="l" rtl="0">
              <a:lnSpc>
                <a:spcPct val="100000"/>
              </a:lnSpc>
              <a:spcBef>
                <a:spcPts val="200"/>
              </a:spcBef>
              <a:spcAft>
                <a:spcPts val="0"/>
              </a:spcAft>
              <a:buClr>
                <a:srgbClr val="2F5496"/>
              </a:buClr>
              <a:buSzPts val="1600"/>
              <a:buFont typeface="Noto Sans Symbols"/>
              <a:buChar char="❑"/>
              <a:defRPr sz="1800" b="0" i="0" u="none" strike="noStrike" cap="none">
                <a:solidFill>
                  <a:srgbClr val="0C0C0C"/>
                </a:solidFill>
                <a:latin typeface="Quattrocento Sans"/>
                <a:ea typeface="Quattrocento Sans"/>
                <a:cs typeface="Quattrocento Sans"/>
                <a:sym typeface="Quattrocento Sans"/>
              </a:defRPr>
            </a:lvl2pPr>
            <a:lvl3pPr marL="1371600" marR="0" lvl="2" indent="-336550" algn="l" rtl="0">
              <a:lnSpc>
                <a:spcPct val="100000"/>
              </a:lnSpc>
              <a:spcBef>
                <a:spcPts val="200"/>
              </a:spcBef>
              <a:spcAft>
                <a:spcPts val="0"/>
              </a:spcAft>
              <a:buClr>
                <a:srgbClr val="2F5496"/>
              </a:buClr>
              <a:buSzPts val="1700"/>
              <a:buFont typeface="Calibri"/>
              <a:buChar char="●"/>
              <a:defRPr sz="1700" b="0" i="0" u="none" strike="noStrike" cap="none">
                <a:solidFill>
                  <a:srgbClr val="0C0C0C"/>
                </a:solidFill>
                <a:latin typeface="Quattrocento Sans"/>
                <a:ea typeface="Quattrocento Sans"/>
                <a:cs typeface="Quattrocento Sans"/>
                <a:sym typeface="Quattrocento Sans"/>
              </a:defRPr>
            </a:lvl3pPr>
            <a:lvl4pPr marL="1828800" marR="0" lvl="3" indent="-323850" algn="l" rtl="0">
              <a:lnSpc>
                <a:spcPct val="100000"/>
              </a:lnSpc>
              <a:spcBef>
                <a:spcPts val="200"/>
              </a:spcBef>
              <a:spcAft>
                <a:spcPts val="0"/>
              </a:spcAft>
              <a:buClr>
                <a:srgbClr val="2F5496"/>
              </a:buClr>
              <a:buSzPts val="1500"/>
              <a:buFont typeface="Courier New"/>
              <a:buChar char="o"/>
              <a:defRPr sz="1500" b="0" i="0" u="none" strike="noStrike" cap="none">
                <a:solidFill>
                  <a:srgbClr val="0C0C0C"/>
                </a:solidFill>
                <a:latin typeface="Quattrocento Sans"/>
                <a:ea typeface="Quattrocento Sans"/>
                <a:cs typeface="Quattrocento Sans"/>
                <a:sym typeface="Quattrocento Sans"/>
              </a:defRPr>
            </a:lvl4pPr>
            <a:lvl5pPr marL="2286000" marR="0" lvl="4" indent="-317500" algn="l" rtl="0">
              <a:lnSpc>
                <a:spcPct val="100000"/>
              </a:lnSpc>
              <a:spcBef>
                <a:spcPts val="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1" name="Google Shape;71;p15"/>
          <p:cNvSpPr txBox="1">
            <a:spLocks noGrp="1"/>
          </p:cNvSpPr>
          <p:nvPr>
            <p:ph type="dt" idx="10"/>
          </p:nvPr>
        </p:nvSpPr>
        <p:spPr>
          <a:xfrm>
            <a:off x="226868" y="4836425"/>
            <a:ext cx="15258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lt1"/>
              </a:buClr>
              <a:buSzPts val="1100"/>
              <a:buFont typeface="Quattrocento Sans"/>
              <a:buNone/>
              <a:defRPr sz="1300" b="1" i="0" u="none" strike="noStrike" cap="none">
                <a:solidFill>
                  <a:schemeClr val="lt1"/>
                </a:solidFill>
                <a:latin typeface="Quattrocento Sans"/>
                <a:ea typeface="Quattrocento Sans"/>
                <a:cs typeface="Quattrocento Sans"/>
                <a:sym typeface="Quattrocento Sans"/>
              </a:defRPr>
            </a:lvl1pPr>
            <a:lvl2pPr marR="0" lvl="1"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72" name="Google Shape;72;p15"/>
          <p:cNvSpPr txBox="1">
            <a:spLocks noGrp="1"/>
          </p:cNvSpPr>
          <p:nvPr>
            <p:ph type="ftr" idx="11"/>
          </p:nvPr>
        </p:nvSpPr>
        <p:spPr>
          <a:xfrm>
            <a:off x="2844079" y="4836425"/>
            <a:ext cx="37467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chemeClr val="lt1"/>
              </a:buClr>
              <a:buSzPts val="1100"/>
              <a:buFont typeface="Quattrocento Sans"/>
              <a:buNone/>
              <a:defRPr sz="1300" b="1" i="0" u="none" strike="noStrike" cap="none">
                <a:solidFill>
                  <a:schemeClr val="lt1"/>
                </a:solidFill>
                <a:latin typeface="Quattrocento Sans"/>
                <a:ea typeface="Quattrocento Sans"/>
                <a:cs typeface="Quattrocento Sans"/>
                <a:sym typeface="Quattrocento Sans"/>
              </a:defRPr>
            </a:lvl1pPr>
            <a:lvl2pPr marR="0" lvl="1"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1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73" name="Google Shape;73;p15"/>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chemeClr val="lt1"/>
              </a:buClr>
              <a:buSzPts val="1300"/>
              <a:buFont typeface="Quattrocento Sans"/>
              <a:buNone/>
              <a:defRPr sz="1300" b="1" i="0" u="none" strike="noStrike" cap="none">
                <a:solidFill>
                  <a:schemeClr val="l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pic>
        <p:nvPicPr>
          <p:cNvPr id="74" name="Google Shape;74;p15" descr="logo-uit | Tuổi trẻ UIT"/>
          <p:cNvPicPr preferRelativeResize="0"/>
          <p:nvPr/>
        </p:nvPicPr>
        <p:blipFill rotWithShape="1">
          <a:blip r:embed="rId4">
            <a:alphaModFix/>
          </a:blip>
          <a:srcRect/>
          <a:stretch/>
        </p:blipFill>
        <p:spPr>
          <a:xfrm>
            <a:off x="8309539" y="116574"/>
            <a:ext cx="607592" cy="50276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6.jp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4.gif"/><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8" name="Google Shape;98;p18"/>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1</a:t>
            </a:fld>
            <a:endParaRPr dirty="0"/>
          </a:p>
        </p:txBody>
      </p:sp>
      <p:sp>
        <p:nvSpPr>
          <p:cNvPr id="99" name="Google Shape;99;p18"/>
          <p:cNvSpPr txBox="1"/>
          <p:nvPr/>
        </p:nvSpPr>
        <p:spPr>
          <a:xfrm>
            <a:off x="1541884" y="1213293"/>
            <a:ext cx="6060300" cy="4233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Clr>
                <a:srgbClr val="0C0C0C"/>
              </a:buClr>
              <a:buSzPts val="2300"/>
              <a:buFont typeface="Arial"/>
              <a:buNone/>
            </a:pPr>
            <a:r>
              <a:rPr lang="en" sz="2300" b="1" i="0" u="none" strike="noStrike" cap="none">
                <a:solidFill>
                  <a:srgbClr val="0C0C0C"/>
                </a:solidFill>
                <a:latin typeface="Arial"/>
                <a:ea typeface="Arial"/>
                <a:cs typeface="Arial"/>
                <a:sym typeface="Arial"/>
              </a:rPr>
              <a:t>CS2</a:t>
            </a:r>
            <a:r>
              <a:rPr lang="en" sz="2300" b="1">
                <a:solidFill>
                  <a:srgbClr val="0C0C0C"/>
                </a:solidFill>
              </a:rPr>
              <a:t>31</a:t>
            </a:r>
            <a:r>
              <a:rPr lang="en" sz="2300" b="1" i="0" u="none" strike="noStrike" cap="none">
                <a:solidFill>
                  <a:srgbClr val="0C0C0C"/>
                </a:solidFill>
                <a:latin typeface="Arial"/>
                <a:ea typeface="Arial"/>
                <a:cs typeface="Arial"/>
                <a:sym typeface="Arial"/>
              </a:rPr>
              <a:t> - </a:t>
            </a:r>
            <a:r>
              <a:rPr lang="en" sz="2300" b="1">
                <a:solidFill>
                  <a:srgbClr val="0C0C0C"/>
                </a:solidFill>
              </a:rPr>
              <a:t>Nhập Môn Thị Giác Máy Tính</a:t>
            </a:r>
            <a:endParaRPr sz="1400" b="0" i="0" u="none" strike="noStrike" cap="none">
              <a:solidFill>
                <a:schemeClr val="dk1"/>
              </a:solidFill>
              <a:latin typeface="Arial"/>
              <a:ea typeface="Arial"/>
              <a:cs typeface="Arial"/>
              <a:sym typeface="Arial"/>
            </a:endParaRPr>
          </a:p>
        </p:txBody>
      </p:sp>
      <p:pic>
        <p:nvPicPr>
          <p:cNvPr id="100" name="Google Shape;100;p18"/>
          <p:cNvPicPr preferRelativeResize="0"/>
          <p:nvPr/>
        </p:nvPicPr>
        <p:blipFill>
          <a:blip r:embed="rId3">
            <a:alphaModFix/>
          </a:blip>
          <a:stretch>
            <a:fillRect/>
          </a:stretch>
        </p:blipFill>
        <p:spPr>
          <a:xfrm>
            <a:off x="1610075" y="82163"/>
            <a:ext cx="6212352" cy="1554450"/>
          </a:xfrm>
          <a:prstGeom prst="rect">
            <a:avLst/>
          </a:prstGeom>
          <a:noFill/>
          <a:ln>
            <a:noFill/>
          </a:ln>
        </p:spPr>
      </p:pic>
      <p:sp>
        <p:nvSpPr>
          <p:cNvPr id="101" name="Google Shape;101;p18"/>
          <p:cNvSpPr txBox="1"/>
          <p:nvPr/>
        </p:nvSpPr>
        <p:spPr>
          <a:xfrm>
            <a:off x="758654" y="216618"/>
            <a:ext cx="8271900" cy="595004"/>
          </a:xfrm>
          <a:prstGeom prst="rect">
            <a:avLst/>
          </a:prstGeom>
          <a:noFill/>
          <a:ln>
            <a:noFill/>
          </a:ln>
        </p:spPr>
        <p:txBody>
          <a:bodyPr spcFirstLastPara="1" wrap="square" lIns="91425" tIns="91425" rIns="91425" bIns="91425" anchor="t" anchorCtr="0">
            <a:spAutoFit/>
          </a:bodyPr>
          <a:lstStyle/>
          <a:p>
            <a:pPr marL="0" lvl="0" indent="0" algn="ctr" rtl="0">
              <a:spcBef>
                <a:spcPts val="200"/>
              </a:spcBef>
              <a:spcAft>
                <a:spcPts val="0"/>
              </a:spcAft>
              <a:buNone/>
            </a:pPr>
            <a:r>
              <a:rPr lang="en-US" sz="2500" b="1" dirty="0">
                <a:solidFill>
                  <a:schemeClr val="dk1"/>
                </a:solidFill>
                <a:latin typeface="Consolas" panose="020B0609020204030204" pitchFamily="49" charset="0"/>
                <a:ea typeface="Quicksand"/>
                <a:cs typeface="Quicksand"/>
                <a:sym typeface="Quicksand"/>
              </a:rPr>
              <a:t>University of Information Technology - UIT</a:t>
            </a:r>
          </a:p>
        </p:txBody>
      </p:sp>
      <p:sp>
        <p:nvSpPr>
          <p:cNvPr id="102" name="Google Shape;102;p18"/>
          <p:cNvSpPr txBox="1"/>
          <p:nvPr/>
        </p:nvSpPr>
        <p:spPr>
          <a:xfrm>
            <a:off x="538313" y="1004955"/>
            <a:ext cx="8271900" cy="548838"/>
          </a:xfrm>
          <a:prstGeom prst="rect">
            <a:avLst/>
          </a:prstGeom>
          <a:noFill/>
          <a:ln>
            <a:noFill/>
          </a:ln>
        </p:spPr>
        <p:txBody>
          <a:bodyPr spcFirstLastPara="1" wrap="square" lIns="91425" tIns="91425" rIns="91425" bIns="91425" anchor="t" anchorCtr="0">
            <a:spAutoFit/>
          </a:bodyPr>
          <a:lstStyle/>
          <a:p>
            <a:pPr marL="0" lvl="0" indent="0" algn="ctr" rtl="0">
              <a:spcBef>
                <a:spcPts val="200"/>
              </a:spcBef>
              <a:spcAft>
                <a:spcPts val="0"/>
              </a:spcAft>
              <a:buNone/>
            </a:pPr>
            <a:r>
              <a:rPr lang="vi-VN" sz="2200" b="1" dirty="0">
                <a:solidFill>
                  <a:schemeClr val="dk1"/>
                </a:solidFill>
                <a:latin typeface="Consolas" panose="020B0609020204030204" pitchFamily="49" charset="0"/>
                <a:ea typeface="Quicksand"/>
                <a:cs typeface="Quicksand"/>
                <a:sym typeface="Quicksand"/>
              </a:rPr>
              <a:t>THỊ GIÁC MÁY TÍNH NÂNG CAO – CS331.N12.KHCL</a:t>
            </a:r>
          </a:p>
        </p:txBody>
      </p:sp>
      <p:sp>
        <p:nvSpPr>
          <p:cNvPr id="6" name="TextBox 5">
            <a:extLst>
              <a:ext uri="{FF2B5EF4-FFF2-40B4-BE49-F238E27FC236}">
                <a16:creationId xmlns:a16="http://schemas.microsoft.com/office/drawing/2014/main" id="{99B33889-DC93-407F-81A1-F9D416001506}"/>
              </a:ext>
            </a:extLst>
          </p:cNvPr>
          <p:cNvSpPr txBox="1"/>
          <p:nvPr/>
        </p:nvSpPr>
        <p:spPr>
          <a:xfrm>
            <a:off x="1112388" y="3191543"/>
            <a:ext cx="6919200" cy="1477328"/>
          </a:xfrm>
          <a:prstGeom prst="rect">
            <a:avLst/>
          </a:prstGeom>
          <a:noFill/>
        </p:spPr>
        <p:txBody>
          <a:bodyPr wrap="square" rtlCol="0" anchor="ctr">
            <a:spAutoFit/>
          </a:bodyPr>
          <a:lstStyle/>
          <a:p>
            <a:r>
              <a:rPr lang="vi-VN" sz="1800" b="1" dirty="0">
                <a:latin typeface="Consolas" panose="020B0609020204030204" pitchFamily="49" charset="0"/>
              </a:rPr>
              <a:t>Giáo viên hướng dẫn: 	</a:t>
            </a:r>
          </a:p>
          <a:p>
            <a:r>
              <a:rPr lang="vi-VN" sz="1800" b="1" dirty="0">
                <a:latin typeface="Consolas" panose="020B0609020204030204" pitchFamily="49" charset="0"/>
              </a:rPr>
              <a:t>			</a:t>
            </a:r>
            <a:r>
              <a:rPr lang="vi-VN" sz="1800" b="1" dirty="0">
                <a:solidFill>
                  <a:srgbClr val="0070C0"/>
                </a:solidFill>
                <a:latin typeface="Consolas" panose="020B0609020204030204" pitchFamily="49" charset="0"/>
              </a:rPr>
              <a:t>TS. Mai Tiến Dũng</a:t>
            </a:r>
          </a:p>
          <a:p>
            <a:r>
              <a:rPr lang="vi-VN" sz="1800" b="1" dirty="0">
                <a:latin typeface="Consolas" panose="020B0609020204030204" pitchFamily="49" charset="0"/>
              </a:rPr>
              <a:t>Sinh viên thực hiện: 	</a:t>
            </a:r>
          </a:p>
          <a:p>
            <a:r>
              <a:rPr lang="vi-VN" sz="1800" b="1" dirty="0">
                <a:latin typeface="Consolas" panose="020B0609020204030204" pitchFamily="49" charset="0"/>
              </a:rPr>
              <a:t>			</a:t>
            </a:r>
            <a:r>
              <a:rPr lang="vi-VN" sz="1800" b="1" dirty="0">
                <a:solidFill>
                  <a:srgbClr val="0070C0"/>
                </a:solidFill>
                <a:latin typeface="Consolas" panose="020B0609020204030204" pitchFamily="49" charset="0"/>
              </a:rPr>
              <a:t>Nguyễn Quốc Khánh – 20521452</a:t>
            </a:r>
          </a:p>
          <a:p>
            <a:r>
              <a:rPr lang="vi-VN" sz="1800" b="1" dirty="0">
                <a:solidFill>
                  <a:srgbClr val="0070C0"/>
                </a:solidFill>
                <a:latin typeface="Consolas" panose="020B0609020204030204" pitchFamily="49" charset="0"/>
              </a:rPr>
              <a:t>			Đinh Phương Nam   – 20520641</a:t>
            </a:r>
            <a:endParaRPr lang="en-US" sz="1800" b="1" dirty="0">
              <a:solidFill>
                <a:srgbClr val="0070C0"/>
              </a:solidFill>
              <a:latin typeface="Consolas" panose="020B0609020204030204" pitchFamily="49" charset="0"/>
            </a:endParaRPr>
          </a:p>
        </p:txBody>
      </p:sp>
      <p:sp>
        <p:nvSpPr>
          <p:cNvPr id="11" name="Rectangle: Rounded Corners 10">
            <a:extLst>
              <a:ext uri="{FF2B5EF4-FFF2-40B4-BE49-F238E27FC236}">
                <a16:creationId xmlns:a16="http://schemas.microsoft.com/office/drawing/2014/main" id="{BDBB7BEE-0920-498B-AC21-E20A9589A72A}"/>
              </a:ext>
            </a:extLst>
          </p:cNvPr>
          <p:cNvSpPr/>
          <p:nvPr/>
        </p:nvSpPr>
        <p:spPr>
          <a:xfrm>
            <a:off x="103341" y="1663889"/>
            <a:ext cx="8937318" cy="1178962"/>
          </a:xfrm>
          <a:prstGeom prst="roundRect">
            <a:avLst/>
          </a:prstGeom>
          <a:solidFill>
            <a:srgbClr val="5029DF"/>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b="1" dirty="0">
                <a:latin typeface="Segoe UI Black" panose="020B0A02040204020203" pitchFamily="34" charset="0"/>
                <a:ea typeface="Segoe UI Black" panose="020B0A02040204020203" pitchFamily="34" charset="0"/>
              </a:rPr>
              <a:t>PHÁT HIỆN LÀN ĐƯỜNG CHO XE TỰ LÁI</a:t>
            </a:r>
            <a:endParaRPr lang="en-US" sz="3200" b="1" dirty="0">
              <a:latin typeface="Segoe UI Black" panose="020B0A02040204020203" pitchFamily="34" charset="0"/>
              <a:ea typeface="Segoe UI Black" panose="020B0A02040204020203" pitchFamily="34" charset="0"/>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4. Hướng tiếp cận thực hiện – undistorted image</a:t>
            </a:r>
            <a:endParaRPr sz="2800" dirty="0">
              <a:latin typeface="Quicksand"/>
              <a:ea typeface="Quicksand"/>
              <a:cs typeface="Quicksand"/>
              <a:sym typeface="Quicksand"/>
            </a:endParaRPr>
          </a:p>
        </p:txBody>
      </p:sp>
      <p:sp>
        <p:nvSpPr>
          <p:cNvPr id="2" name="TextBox 1">
            <a:extLst>
              <a:ext uri="{FF2B5EF4-FFF2-40B4-BE49-F238E27FC236}">
                <a16:creationId xmlns:a16="http://schemas.microsoft.com/office/drawing/2014/main" id="{1C93456B-0520-443D-8623-69357E16BB99}"/>
              </a:ext>
            </a:extLst>
          </p:cNvPr>
          <p:cNvSpPr txBox="1"/>
          <p:nvPr/>
        </p:nvSpPr>
        <p:spPr>
          <a:xfrm>
            <a:off x="272005" y="851727"/>
            <a:ext cx="8599990" cy="1107996"/>
          </a:xfrm>
          <a:prstGeom prst="rect">
            <a:avLst/>
          </a:prstGeom>
          <a:noFill/>
        </p:spPr>
        <p:txBody>
          <a:bodyPr wrap="square" rtlCol="0">
            <a:spAutoFit/>
          </a:bodyPr>
          <a:lstStyle/>
          <a:p>
            <a:pPr marL="342900" indent="-342900" algn="ctr">
              <a:buFont typeface="Wingdings" panose="05000000000000000000" pitchFamily="2" charset="2"/>
              <a:buChar char="q"/>
            </a:pPr>
            <a:r>
              <a:rPr lang="en-US" sz="2400" dirty="0">
                <a:effectLst/>
                <a:latin typeface="Consolas" panose="020B0609020204030204" pitchFamily="49" charset="0"/>
                <a:ea typeface="Calibri" panose="020F0502020204030204" pitchFamily="34" charset="0"/>
              </a:rPr>
              <a:t>Khi</a:t>
            </a:r>
            <a:r>
              <a:rPr lang="vi-VN" sz="2400" dirty="0">
                <a:effectLst/>
                <a:latin typeface="Consolas" panose="020B0609020204030204" pitchFamily="49" charset="0"/>
                <a:ea typeface="Calibri" panose="020F0502020204030204" pitchFamily="34" charset="0"/>
              </a:rPr>
              <a:t> ánh sáng đi qua kính máy ảnh hoặc ống kính máy ảnh gây ra </a:t>
            </a:r>
            <a:r>
              <a:rPr lang="en-US" sz="2400" b="1" dirty="0" err="1">
                <a:effectLst/>
                <a:latin typeface="Consolas" panose="020B0609020204030204" pitchFamily="49" charset="0"/>
                <a:ea typeface="Calibri" panose="020F0502020204030204" pitchFamily="34" charset="0"/>
                <a:cs typeface="Times New Roman" panose="02020603050405020304" pitchFamily="18" charset="0"/>
              </a:rPr>
              <a:t>biến</a:t>
            </a:r>
            <a:r>
              <a:rPr lang="en-US" sz="2400" b="1" dirty="0">
                <a:effectLst/>
                <a:latin typeface="Consolas" panose="020B0609020204030204" pitchFamily="49" charset="0"/>
                <a:ea typeface="Calibri" panose="020F0502020204030204" pitchFamily="34" charset="0"/>
                <a:cs typeface="Times New Roman" panose="02020603050405020304" pitchFamily="18" charset="0"/>
              </a:rPr>
              <a:t> </a:t>
            </a:r>
            <a:r>
              <a:rPr lang="en-US" sz="2400" b="1" dirty="0" err="1">
                <a:effectLst/>
                <a:latin typeface="Consolas" panose="020B0609020204030204" pitchFamily="49" charset="0"/>
                <a:ea typeface="Calibri" panose="020F0502020204030204" pitchFamily="34" charset="0"/>
                <a:cs typeface="Times New Roman" panose="02020603050405020304" pitchFamily="18" charset="0"/>
              </a:rPr>
              <a:t>dạng</a:t>
            </a:r>
            <a:r>
              <a:rPr lang="en-US" sz="2400" b="1" dirty="0">
                <a:effectLst/>
                <a:latin typeface="Consolas" panose="020B0609020204030204" pitchFamily="49" charset="0"/>
                <a:ea typeface="Calibri" panose="020F0502020204030204" pitchFamily="34" charset="0"/>
                <a:cs typeface="Times New Roman" panose="02020603050405020304" pitchFamily="18" charset="0"/>
              </a:rPr>
              <a:t> </a:t>
            </a:r>
            <a:r>
              <a:rPr lang="en-US" sz="2400" b="1" dirty="0" err="1">
                <a:effectLst/>
                <a:latin typeface="Consolas" panose="020B0609020204030204" pitchFamily="49" charset="0"/>
                <a:ea typeface="Calibri" panose="020F0502020204030204" pitchFamily="34" charset="0"/>
                <a:cs typeface="Times New Roman" panose="02020603050405020304" pitchFamily="18" charset="0"/>
              </a:rPr>
              <a:t>quang</a:t>
            </a:r>
            <a:r>
              <a:rPr lang="en-US" sz="2400" b="1" dirty="0">
                <a:effectLst/>
                <a:latin typeface="Consolas" panose="020B0609020204030204" pitchFamily="49" charset="0"/>
                <a:ea typeface="Calibri" panose="020F0502020204030204" pitchFamily="34" charset="0"/>
                <a:cs typeface="Times New Roman" panose="02020603050405020304" pitchFamily="18" charset="0"/>
              </a:rPr>
              <a:t> </a:t>
            </a:r>
            <a:r>
              <a:rPr lang="en-US" sz="2400" b="1" dirty="0" err="1">
                <a:effectLst/>
                <a:latin typeface="Consolas" panose="020B0609020204030204" pitchFamily="49" charset="0"/>
                <a:ea typeface="Calibri" panose="020F0502020204030204" pitchFamily="34" charset="0"/>
                <a:cs typeface="Times New Roman" panose="02020603050405020304" pitchFamily="18" charset="0"/>
              </a:rPr>
              <a:t>học</a:t>
            </a:r>
            <a:r>
              <a:rPr lang="en-US" sz="2400" b="1" dirty="0">
                <a:effectLst/>
                <a:latin typeface="Consolas" panose="020B0609020204030204" pitchFamily="49" charset="0"/>
                <a:ea typeface="Calibri" panose="020F0502020204030204" pitchFamily="34" charset="0"/>
                <a:cs typeface="Times New Roman" panose="02020603050405020304" pitchFamily="18" charset="0"/>
              </a:rPr>
              <a:t>.</a:t>
            </a:r>
          </a:p>
          <a:p>
            <a:endParaRPr lang="en-US" sz="1800" b="1" dirty="0">
              <a:latin typeface="Consolas" panose="020B0609020204030204" pitchFamily="49" charset="0"/>
            </a:endParaRPr>
          </a:p>
        </p:txBody>
      </p:sp>
      <p:pic>
        <p:nvPicPr>
          <p:cNvPr id="1032" name="Picture 8" descr="Sensors | Free Full-Text | Machine-Learning-Inspired Workflow for Camera  Calibration">
            <a:extLst>
              <a:ext uri="{FF2B5EF4-FFF2-40B4-BE49-F238E27FC236}">
                <a16:creationId xmlns:a16="http://schemas.microsoft.com/office/drawing/2014/main" id="{5B4BD1E0-B31C-466D-9CE2-8063E5808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858" y="1681413"/>
            <a:ext cx="6099858" cy="30912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amera Calibration using OpenCV | LearnOpenCV #">
            <a:extLst>
              <a:ext uri="{FF2B5EF4-FFF2-40B4-BE49-F238E27FC236}">
                <a16:creationId xmlns:a16="http://schemas.microsoft.com/office/drawing/2014/main" id="{C4B9F489-608E-483B-89B2-37F791918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5729" y="1680031"/>
            <a:ext cx="7905509" cy="294260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98;p18">
            <a:extLst>
              <a:ext uri="{FF2B5EF4-FFF2-40B4-BE49-F238E27FC236}">
                <a16:creationId xmlns:a16="http://schemas.microsoft.com/office/drawing/2014/main" id="{E7C4EDA3-EAB0-4E4D-A7D0-2E6B5A988EEE}"/>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10</a:t>
            </a:fld>
            <a:endParaRPr dirty="0"/>
          </a:p>
        </p:txBody>
      </p:sp>
    </p:spTree>
    <p:extLst>
      <p:ext uri="{BB962C8B-B14F-4D97-AF65-F5344CB8AC3E}">
        <p14:creationId xmlns:p14="http://schemas.microsoft.com/office/powerpoint/2010/main" val="2899962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4. Hướng tiếp cận thực hiện – undistorted image</a:t>
            </a:r>
            <a:endParaRPr sz="2800" dirty="0">
              <a:latin typeface="Quicksand"/>
              <a:ea typeface="Quicksand"/>
              <a:cs typeface="Quicksand"/>
              <a:sym typeface="Quicksand"/>
            </a:endParaRPr>
          </a:p>
        </p:txBody>
      </p:sp>
      <p:sp>
        <p:nvSpPr>
          <p:cNvPr id="2" name="TextBox 1">
            <a:extLst>
              <a:ext uri="{FF2B5EF4-FFF2-40B4-BE49-F238E27FC236}">
                <a16:creationId xmlns:a16="http://schemas.microsoft.com/office/drawing/2014/main" id="{1C93456B-0520-443D-8623-69357E16BB99}"/>
              </a:ext>
            </a:extLst>
          </p:cNvPr>
          <p:cNvSpPr txBox="1"/>
          <p:nvPr/>
        </p:nvSpPr>
        <p:spPr>
          <a:xfrm>
            <a:off x="272005" y="851727"/>
            <a:ext cx="8599990" cy="1107996"/>
          </a:xfrm>
          <a:prstGeom prst="rect">
            <a:avLst/>
          </a:prstGeom>
          <a:noFill/>
        </p:spPr>
        <p:txBody>
          <a:bodyPr wrap="square" rtlCol="0">
            <a:spAutoFit/>
          </a:bodyPr>
          <a:lstStyle/>
          <a:p>
            <a:pPr marL="342900" indent="-342900" algn="ctr">
              <a:buFont typeface="Wingdings" panose="05000000000000000000" pitchFamily="2" charset="2"/>
              <a:buChar char="q"/>
            </a:pPr>
            <a:r>
              <a:rPr lang="en-US" sz="2400" dirty="0">
                <a:effectLst/>
                <a:latin typeface="Consolas" panose="020B0609020204030204" pitchFamily="49" charset="0"/>
                <a:ea typeface="Calibri" panose="020F0502020204030204" pitchFamily="34" charset="0"/>
              </a:rPr>
              <a:t>Khi</a:t>
            </a:r>
            <a:r>
              <a:rPr lang="vi-VN" sz="2400" dirty="0">
                <a:effectLst/>
                <a:latin typeface="Consolas" panose="020B0609020204030204" pitchFamily="49" charset="0"/>
                <a:ea typeface="Calibri" panose="020F0502020204030204" pitchFamily="34" charset="0"/>
              </a:rPr>
              <a:t> ánh sáng đi qua kính máy ảnh hoặc ống kính máy ảnh gây ra </a:t>
            </a:r>
            <a:r>
              <a:rPr lang="en-US" sz="2400" b="1" dirty="0" err="1">
                <a:effectLst/>
                <a:latin typeface="Consolas" panose="020B0609020204030204" pitchFamily="49" charset="0"/>
                <a:ea typeface="Calibri" panose="020F0502020204030204" pitchFamily="34" charset="0"/>
                <a:cs typeface="Times New Roman" panose="02020603050405020304" pitchFamily="18" charset="0"/>
              </a:rPr>
              <a:t>biến</a:t>
            </a:r>
            <a:r>
              <a:rPr lang="en-US" sz="2400" b="1" dirty="0">
                <a:effectLst/>
                <a:latin typeface="Consolas" panose="020B0609020204030204" pitchFamily="49" charset="0"/>
                <a:ea typeface="Calibri" panose="020F0502020204030204" pitchFamily="34" charset="0"/>
                <a:cs typeface="Times New Roman" panose="02020603050405020304" pitchFamily="18" charset="0"/>
              </a:rPr>
              <a:t> </a:t>
            </a:r>
            <a:r>
              <a:rPr lang="en-US" sz="2400" b="1" dirty="0" err="1">
                <a:effectLst/>
                <a:latin typeface="Consolas" panose="020B0609020204030204" pitchFamily="49" charset="0"/>
                <a:ea typeface="Calibri" panose="020F0502020204030204" pitchFamily="34" charset="0"/>
                <a:cs typeface="Times New Roman" panose="02020603050405020304" pitchFamily="18" charset="0"/>
              </a:rPr>
              <a:t>dạng</a:t>
            </a:r>
            <a:r>
              <a:rPr lang="en-US" sz="2400" b="1" dirty="0">
                <a:effectLst/>
                <a:latin typeface="Consolas" panose="020B0609020204030204" pitchFamily="49" charset="0"/>
                <a:ea typeface="Calibri" panose="020F0502020204030204" pitchFamily="34" charset="0"/>
                <a:cs typeface="Times New Roman" panose="02020603050405020304" pitchFamily="18" charset="0"/>
              </a:rPr>
              <a:t> </a:t>
            </a:r>
            <a:r>
              <a:rPr lang="en-US" sz="2400" b="1" dirty="0" err="1">
                <a:effectLst/>
                <a:latin typeface="Consolas" panose="020B0609020204030204" pitchFamily="49" charset="0"/>
                <a:ea typeface="Calibri" panose="020F0502020204030204" pitchFamily="34" charset="0"/>
                <a:cs typeface="Times New Roman" panose="02020603050405020304" pitchFamily="18" charset="0"/>
              </a:rPr>
              <a:t>quang</a:t>
            </a:r>
            <a:r>
              <a:rPr lang="en-US" sz="2400" b="1" dirty="0">
                <a:effectLst/>
                <a:latin typeface="Consolas" panose="020B0609020204030204" pitchFamily="49" charset="0"/>
                <a:ea typeface="Calibri" panose="020F0502020204030204" pitchFamily="34" charset="0"/>
                <a:cs typeface="Times New Roman" panose="02020603050405020304" pitchFamily="18" charset="0"/>
              </a:rPr>
              <a:t> </a:t>
            </a:r>
            <a:r>
              <a:rPr lang="en-US" sz="2400" b="1" dirty="0" err="1">
                <a:effectLst/>
                <a:latin typeface="Consolas" panose="020B0609020204030204" pitchFamily="49" charset="0"/>
                <a:ea typeface="Calibri" panose="020F0502020204030204" pitchFamily="34" charset="0"/>
                <a:cs typeface="Times New Roman" panose="02020603050405020304" pitchFamily="18" charset="0"/>
              </a:rPr>
              <a:t>học</a:t>
            </a:r>
            <a:r>
              <a:rPr lang="en-US" sz="2400" b="1" dirty="0">
                <a:effectLst/>
                <a:latin typeface="Consolas" panose="020B0609020204030204" pitchFamily="49" charset="0"/>
                <a:ea typeface="Calibri" panose="020F0502020204030204" pitchFamily="34" charset="0"/>
                <a:cs typeface="Times New Roman" panose="02020603050405020304" pitchFamily="18" charset="0"/>
              </a:rPr>
              <a:t>.</a:t>
            </a:r>
          </a:p>
          <a:p>
            <a:endParaRPr lang="en-US" sz="1800" b="1" dirty="0">
              <a:latin typeface="Consolas" panose="020B0609020204030204" pitchFamily="49" charset="0"/>
            </a:endParaRPr>
          </a:p>
        </p:txBody>
      </p:sp>
      <p:pic>
        <p:nvPicPr>
          <p:cNvPr id="2050" name="Picture 2" descr="Camera Calibration using OpenCV | LearnOpenCV #">
            <a:extLst>
              <a:ext uri="{FF2B5EF4-FFF2-40B4-BE49-F238E27FC236}">
                <a16:creationId xmlns:a16="http://schemas.microsoft.com/office/drawing/2014/main" id="{B46F6B9F-EE6C-4893-93BC-27B116F59B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29" y="1712475"/>
            <a:ext cx="7905509" cy="29426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nsors | Free Full-Text | Machine-Learning-Inspired Workflow for Camera  Calibration">
            <a:extLst>
              <a:ext uri="{FF2B5EF4-FFF2-40B4-BE49-F238E27FC236}">
                <a16:creationId xmlns:a16="http://schemas.microsoft.com/office/drawing/2014/main" id="{704C249D-0791-4568-A829-82B458218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2302" y="1712475"/>
            <a:ext cx="6099858" cy="3091231"/>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8;p18">
            <a:extLst>
              <a:ext uri="{FF2B5EF4-FFF2-40B4-BE49-F238E27FC236}">
                <a16:creationId xmlns:a16="http://schemas.microsoft.com/office/drawing/2014/main" id="{0BD516D4-06DA-47D6-A9DC-8FF4F7F1BE9F}"/>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11</a:t>
            </a:fld>
            <a:endParaRPr dirty="0"/>
          </a:p>
        </p:txBody>
      </p:sp>
    </p:spTree>
    <p:extLst>
      <p:ext uri="{BB962C8B-B14F-4D97-AF65-F5344CB8AC3E}">
        <p14:creationId xmlns:p14="http://schemas.microsoft.com/office/powerpoint/2010/main" val="3854526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457200" lvl="0" indent="-457200" algn="l" rtl="0">
              <a:lnSpc>
                <a:spcPct val="120000"/>
              </a:lnSpc>
              <a:spcBef>
                <a:spcPts val="2000"/>
              </a:spcBef>
              <a:spcAft>
                <a:spcPts val="800"/>
              </a:spcAft>
              <a:buFont typeface="Wingdings" panose="05000000000000000000" pitchFamily="2" charset="2"/>
              <a:buChar char="q"/>
            </a:pPr>
            <a:r>
              <a:rPr lang="vi-VN" sz="2800" dirty="0">
                <a:latin typeface="Quicksand"/>
                <a:ea typeface="Quicksand"/>
                <a:cs typeface="Quicksand"/>
                <a:sym typeface="Quicksand"/>
              </a:rPr>
              <a:t>    4. Hướng tiếp cận thực hiện – undistorted image</a:t>
            </a:r>
            <a:endParaRPr sz="2800" dirty="0">
              <a:latin typeface="Quicksand"/>
              <a:ea typeface="Quicksand"/>
              <a:cs typeface="Quicksand"/>
              <a:sym typeface="Quicksand"/>
            </a:endParaRPr>
          </a:p>
        </p:txBody>
      </p:sp>
      <p:sp>
        <p:nvSpPr>
          <p:cNvPr id="5" name="TextBox 4">
            <a:extLst>
              <a:ext uri="{FF2B5EF4-FFF2-40B4-BE49-F238E27FC236}">
                <a16:creationId xmlns:a16="http://schemas.microsoft.com/office/drawing/2014/main" id="{9EF57F7C-47A8-48BF-A9A1-89D39AD3C96A}"/>
              </a:ext>
            </a:extLst>
          </p:cNvPr>
          <p:cNvSpPr txBox="1"/>
          <p:nvPr/>
        </p:nvSpPr>
        <p:spPr>
          <a:xfrm>
            <a:off x="323770" y="893770"/>
            <a:ext cx="8155212" cy="2308324"/>
          </a:xfrm>
          <a:prstGeom prst="rect">
            <a:avLst/>
          </a:prstGeom>
          <a:noFill/>
        </p:spPr>
        <p:txBody>
          <a:bodyPr wrap="square">
            <a:spAutoFit/>
          </a:bodyPr>
          <a:lstStyle/>
          <a:p>
            <a:pPr marL="285750" indent="-285750">
              <a:buFont typeface="Wingdings" panose="05000000000000000000" pitchFamily="2" charset="2"/>
              <a:buChar char="q"/>
            </a:pPr>
            <a:r>
              <a:rPr lang="en-US" sz="1600" b="1" dirty="0">
                <a:effectLst/>
                <a:latin typeface="Consolas" panose="020B0609020204030204" pitchFamily="49" charset="0"/>
                <a:ea typeface="Calibri" panose="020F0502020204030204" pitchFamily="34" charset="0"/>
              </a:rPr>
              <a:t>Camera Calibration (</a:t>
            </a:r>
            <a:r>
              <a:rPr lang="en-US" sz="1600" b="1" dirty="0" err="1">
                <a:effectLst/>
                <a:latin typeface="Consolas" panose="020B0609020204030204" pitchFamily="49" charset="0"/>
                <a:ea typeface="Calibri" panose="020F0502020204030204" pitchFamily="34" charset="0"/>
              </a:rPr>
              <a:t>hiệu</a:t>
            </a:r>
            <a:r>
              <a:rPr lang="en-US" sz="1600" b="1" dirty="0">
                <a:effectLst/>
                <a:latin typeface="Consolas" panose="020B0609020204030204" pitchFamily="49" charset="0"/>
                <a:ea typeface="Calibri" panose="020F0502020204030204" pitchFamily="34" charset="0"/>
              </a:rPr>
              <a:t> </a:t>
            </a:r>
            <a:r>
              <a:rPr lang="en-US" sz="1600" b="1" dirty="0" err="1">
                <a:effectLst/>
                <a:latin typeface="Consolas" panose="020B0609020204030204" pitchFamily="49" charset="0"/>
                <a:ea typeface="Calibri" panose="020F0502020204030204" pitchFamily="34" charset="0"/>
              </a:rPr>
              <a:t>chỉnh</a:t>
            </a:r>
            <a:r>
              <a:rPr lang="en-US" sz="1600" b="1" dirty="0">
                <a:effectLst/>
                <a:latin typeface="Consolas" panose="020B0609020204030204" pitchFamily="49" charset="0"/>
                <a:ea typeface="Calibri" panose="020F0502020204030204" pitchFamily="34" charset="0"/>
              </a:rPr>
              <a:t> </a:t>
            </a:r>
            <a:r>
              <a:rPr lang="en-US" sz="1600" b="1" dirty="0" err="1">
                <a:effectLst/>
                <a:latin typeface="Consolas" panose="020B0609020204030204" pitchFamily="49" charset="0"/>
                <a:ea typeface="Calibri" panose="020F0502020204030204" pitchFamily="34" charset="0"/>
              </a:rPr>
              <a:t>máy</a:t>
            </a:r>
            <a:r>
              <a:rPr lang="en-US" sz="1600" b="1" dirty="0">
                <a:effectLst/>
                <a:latin typeface="Consolas" panose="020B0609020204030204" pitchFamily="49" charset="0"/>
                <a:ea typeface="Calibri" panose="020F0502020204030204" pitchFamily="34" charset="0"/>
              </a:rPr>
              <a:t> </a:t>
            </a:r>
            <a:r>
              <a:rPr lang="en-US" sz="1600" b="1" dirty="0" err="1">
                <a:effectLst/>
                <a:latin typeface="Consolas" panose="020B0609020204030204" pitchFamily="49" charset="0"/>
                <a:ea typeface="Calibri" panose="020F0502020204030204" pitchFamily="34" charset="0"/>
              </a:rPr>
              <a:t>ảnh</a:t>
            </a:r>
            <a:r>
              <a:rPr lang="en-US" sz="1600" b="1" dirty="0">
                <a:effectLst/>
                <a:latin typeface="Consolas" panose="020B0609020204030204" pitchFamily="49" charset="0"/>
                <a:ea typeface="Calibri" panose="020F0502020204030204" pitchFamily="34" charset="0"/>
              </a:rPr>
              <a:t>)</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là</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quá</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trình</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để</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xác</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định</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các</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thông</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số</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nội</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tại</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và</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ngoại</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tại</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của</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một</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hệ</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thống</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máy</a:t>
            </a:r>
            <a:r>
              <a:rPr lang="en-US" sz="1600" dirty="0">
                <a:effectLst/>
                <a:latin typeface="Consolas" panose="020B0609020204030204" pitchFamily="49" charset="0"/>
                <a:ea typeface="Calibri" panose="020F0502020204030204" pitchFamily="34" charset="0"/>
              </a:rPr>
              <a:t> </a:t>
            </a:r>
            <a:r>
              <a:rPr lang="en-US" sz="1600" dirty="0" err="1">
                <a:effectLst/>
                <a:latin typeface="Consolas" panose="020B0609020204030204" pitchFamily="49" charset="0"/>
                <a:ea typeface="Calibri" panose="020F0502020204030204" pitchFamily="34" charset="0"/>
              </a:rPr>
              <a:t>ảnh</a:t>
            </a:r>
            <a:r>
              <a:rPr lang="en-US" sz="1600" dirty="0">
                <a:effectLst/>
                <a:latin typeface="Consolas" panose="020B0609020204030204" pitchFamily="49" charset="0"/>
                <a:ea typeface="Calibri" panose="020F0502020204030204" pitchFamily="34" charset="0"/>
              </a:rPr>
              <a:t>.</a:t>
            </a:r>
            <a:endParaRPr lang="vi-VN" sz="1600" dirty="0">
              <a:effectLst/>
              <a:latin typeface="Consolas" panose="020B0609020204030204" pitchFamily="49" charset="0"/>
              <a:ea typeface="Calibri" panose="020F0502020204030204" pitchFamily="34" charset="0"/>
            </a:endParaRPr>
          </a:p>
          <a:p>
            <a:pPr marL="285750" indent="-285750">
              <a:buFont typeface="Wingdings" panose="05000000000000000000" pitchFamily="2" charset="2"/>
              <a:buChar char="q"/>
            </a:pPr>
            <a:r>
              <a:rPr lang="vi-VN" sz="1600" dirty="0">
                <a:latin typeface="Consolas" panose="020B0609020204030204" pitchFamily="49" charset="0"/>
              </a:rPr>
              <a:t>Các thông số của máy ảnh:</a:t>
            </a:r>
          </a:p>
          <a:p>
            <a:pPr marL="285750" lvl="6" indent="-285750">
              <a:buFont typeface="Wingdings" panose="05000000000000000000" pitchFamily="2" charset="2"/>
              <a:buChar char="ü"/>
            </a:pPr>
            <a:r>
              <a:rPr lang="vi-VN" sz="1600" b="1" dirty="0">
                <a:latin typeface="Consolas" panose="020B0609020204030204" pitchFamily="49" charset="0"/>
              </a:rPr>
              <a:t>Hệ số biến dạng của máy ảnh</a:t>
            </a:r>
            <a:endParaRPr lang="en-US" sz="1600" b="1" dirty="0">
              <a:latin typeface="Consolas" panose="020B0609020204030204" pitchFamily="49" charset="0"/>
            </a:endParaRPr>
          </a:p>
          <a:p>
            <a:pPr marL="285750" indent="-285750">
              <a:buFont typeface="Wingdings" panose="05000000000000000000" pitchFamily="2" charset="2"/>
              <a:buChar char="q"/>
            </a:pPr>
            <a:endParaRPr lang="vi-VN" sz="1600" dirty="0">
              <a:latin typeface="Consolas" panose="020B0609020204030204" pitchFamily="49" charset="0"/>
            </a:endParaRPr>
          </a:p>
          <a:p>
            <a:pPr marL="285750" indent="-285750">
              <a:buFont typeface="Wingdings" panose="05000000000000000000" pitchFamily="2" charset="2"/>
              <a:buChar char="q"/>
            </a:pPr>
            <a:endParaRPr lang="vi-VN" sz="1600" dirty="0">
              <a:latin typeface="Consolas" panose="020B0609020204030204" pitchFamily="49" charset="0"/>
            </a:endParaRPr>
          </a:p>
          <a:p>
            <a:pPr marL="285750" indent="-285750">
              <a:buFont typeface="Wingdings" panose="05000000000000000000" pitchFamily="2" charset="2"/>
              <a:buChar char="q"/>
            </a:pPr>
            <a:endParaRPr lang="vi-VN" sz="1600" dirty="0">
              <a:latin typeface="Consolas" panose="020B0609020204030204" pitchFamily="49" charset="0"/>
            </a:endParaRPr>
          </a:p>
          <a:p>
            <a:pPr marL="285750" indent="-285750">
              <a:buFont typeface="Wingdings" panose="05000000000000000000" pitchFamily="2" charset="2"/>
              <a:buChar char="ü"/>
            </a:pPr>
            <a:r>
              <a:rPr lang="vi-VN" sz="1600" b="1" dirty="0">
                <a:latin typeface="Consolas" panose="020B0609020204030204" pitchFamily="49" charset="0"/>
              </a:rPr>
              <a:t>Ma trận máy ảnh</a:t>
            </a:r>
          </a:p>
          <a:p>
            <a:pPr marL="285750" indent="-285750">
              <a:buFont typeface="Wingdings" panose="05000000000000000000" pitchFamily="2" charset="2"/>
              <a:buChar char="q"/>
            </a:pPr>
            <a:endParaRPr lang="en-US" sz="1600" dirty="0">
              <a:latin typeface="Consolas" panose="020B0609020204030204" pitchFamily="49" charset="0"/>
            </a:endParaRPr>
          </a:p>
        </p:txBody>
      </p:sp>
      <p:pic>
        <p:nvPicPr>
          <p:cNvPr id="4" name="Picture 3">
            <a:extLst>
              <a:ext uri="{FF2B5EF4-FFF2-40B4-BE49-F238E27FC236}">
                <a16:creationId xmlns:a16="http://schemas.microsoft.com/office/drawing/2014/main" id="{6485EA43-B099-43A6-B86D-24673E3A3039}"/>
              </a:ext>
            </a:extLst>
          </p:cNvPr>
          <p:cNvPicPr>
            <a:picLocks noChangeAspect="1"/>
          </p:cNvPicPr>
          <p:nvPr/>
        </p:nvPicPr>
        <p:blipFill>
          <a:blip r:embed="rId3"/>
          <a:stretch>
            <a:fillRect/>
          </a:stretch>
        </p:blipFill>
        <p:spPr>
          <a:xfrm>
            <a:off x="2190014" y="1986976"/>
            <a:ext cx="5306508" cy="722676"/>
          </a:xfrm>
          <a:prstGeom prst="rect">
            <a:avLst/>
          </a:prstGeom>
        </p:spPr>
      </p:pic>
      <p:pic>
        <p:nvPicPr>
          <p:cNvPr id="9" name="Picture 8">
            <a:extLst>
              <a:ext uri="{FF2B5EF4-FFF2-40B4-BE49-F238E27FC236}">
                <a16:creationId xmlns:a16="http://schemas.microsoft.com/office/drawing/2014/main" id="{9DA72A2D-1382-4420-B729-73B3412D4BDC}"/>
              </a:ext>
            </a:extLst>
          </p:cNvPr>
          <p:cNvPicPr>
            <a:picLocks noChangeAspect="1"/>
          </p:cNvPicPr>
          <p:nvPr/>
        </p:nvPicPr>
        <p:blipFill>
          <a:blip r:embed="rId4"/>
          <a:stretch>
            <a:fillRect/>
          </a:stretch>
        </p:blipFill>
        <p:spPr>
          <a:xfrm>
            <a:off x="2009795" y="2989277"/>
            <a:ext cx="4965089" cy="1260453"/>
          </a:xfrm>
          <a:prstGeom prst="rect">
            <a:avLst/>
          </a:prstGeom>
        </p:spPr>
      </p:pic>
      <p:sp>
        <p:nvSpPr>
          <p:cNvPr id="6" name="Google Shape;98;p18">
            <a:extLst>
              <a:ext uri="{FF2B5EF4-FFF2-40B4-BE49-F238E27FC236}">
                <a16:creationId xmlns:a16="http://schemas.microsoft.com/office/drawing/2014/main" id="{D954C0E8-C987-4123-AD26-898DD6EB99C7}"/>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12</a:t>
            </a:fld>
            <a:endParaRPr dirty="0"/>
          </a:p>
        </p:txBody>
      </p:sp>
    </p:spTree>
    <p:extLst>
      <p:ext uri="{BB962C8B-B14F-4D97-AF65-F5344CB8AC3E}">
        <p14:creationId xmlns:p14="http://schemas.microsoft.com/office/powerpoint/2010/main" val="3492876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4. Hướng tiếp cận thực hiện – undistorted image</a:t>
            </a:r>
            <a:endParaRPr sz="2800" dirty="0">
              <a:latin typeface="Quicksand"/>
              <a:ea typeface="Quicksand"/>
              <a:cs typeface="Quicksand"/>
              <a:sym typeface="Quicksand"/>
            </a:endParaRPr>
          </a:p>
        </p:txBody>
      </p:sp>
      <p:pic>
        <p:nvPicPr>
          <p:cNvPr id="3" name="Picture 2">
            <a:extLst>
              <a:ext uri="{FF2B5EF4-FFF2-40B4-BE49-F238E27FC236}">
                <a16:creationId xmlns:a16="http://schemas.microsoft.com/office/drawing/2014/main" id="{C4DA54D6-D06C-4A2F-9C40-12AA65C1897C}"/>
              </a:ext>
            </a:extLst>
          </p:cNvPr>
          <p:cNvPicPr>
            <a:picLocks noChangeAspect="1"/>
          </p:cNvPicPr>
          <p:nvPr/>
        </p:nvPicPr>
        <p:blipFill>
          <a:blip r:embed="rId3"/>
          <a:stretch>
            <a:fillRect/>
          </a:stretch>
        </p:blipFill>
        <p:spPr>
          <a:xfrm>
            <a:off x="588163" y="1711065"/>
            <a:ext cx="7967673" cy="2509953"/>
          </a:xfrm>
          <a:prstGeom prst="rect">
            <a:avLst/>
          </a:prstGeom>
        </p:spPr>
      </p:pic>
      <p:sp>
        <p:nvSpPr>
          <p:cNvPr id="5" name="TextBox 4">
            <a:extLst>
              <a:ext uri="{FF2B5EF4-FFF2-40B4-BE49-F238E27FC236}">
                <a16:creationId xmlns:a16="http://schemas.microsoft.com/office/drawing/2014/main" id="{C7B41B4C-3EC3-4290-B2A7-77FCA3C0493C}"/>
              </a:ext>
            </a:extLst>
          </p:cNvPr>
          <p:cNvSpPr txBox="1"/>
          <p:nvPr/>
        </p:nvSpPr>
        <p:spPr>
          <a:xfrm>
            <a:off x="1558636" y="4396509"/>
            <a:ext cx="6255327" cy="352597"/>
          </a:xfrm>
          <a:prstGeom prst="rect">
            <a:avLst/>
          </a:prstGeom>
          <a:noFill/>
        </p:spPr>
        <p:txBody>
          <a:bodyPr wrap="square">
            <a:spAutoFit/>
          </a:bodyPr>
          <a:lstStyle/>
          <a:p>
            <a:pPr marL="457200" indent="-457200" algn="ctr">
              <a:lnSpc>
                <a:spcPct val="135000"/>
              </a:lnSpc>
              <a:spcAft>
                <a:spcPts val="600"/>
              </a:spcAft>
            </a:pPr>
            <a:r>
              <a:rPr lang="en-US" sz="1400" b="1" i="1" dirty="0" err="1">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400" b="1"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400" b="1" i="1" dirty="0">
                <a:effectLst/>
                <a:latin typeface="Times New Roman" panose="02020603050405020304" pitchFamily="18" charset="0"/>
                <a:ea typeface="Times New Roman" panose="02020603050405020304" pitchFamily="18" charset="0"/>
                <a:cs typeface="Times New Roman" panose="02020603050405020304" pitchFamily="18" charset="0"/>
              </a:rPr>
              <a:t>ảnh bàn cờ đã được chuẩn bị được chụp từ nhiều góc độ khác nhau</a:t>
            </a:r>
            <a:endParaRPr lang="en-US" sz="1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59358783-44CC-4E8F-BDA1-F357B5491532}"/>
              </a:ext>
            </a:extLst>
          </p:cNvPr>
          <p:cNvSpPr txBox="1"/>
          <p:nvPr/>
        </p:nvSpPr>
        <p:spPr>
          <a:xfrm>
            <a:off x="539672" y="930564"/>
            <a:ext cx="5645728" cy="389722"/>
          </a:xfrm>
          <a:prstGeom prst="rect">
            <a:avLst/>
          </a:prstGeom>
          <a:noFill/>
        </p:spPr>
        <p:txBody>
          <a:bodyPr wrap="square">
            <a:spAutoFit/>
          </a:bodyPr>
          <a:lstStyle/>
          <a:p>
            <a:pPr marL="457200" indent="-457200">
              <a:lnSpc>
                <a:spcPct val="135000"/>
              </a:lnSpc>
              <a:spcAft>
                <a:spcPts val="600"/>
              </a:spcAft>
              <a:buFont typeface="Wingdings" panose="05000000000000000000" pitchFamily="2" charset="2"/>
              <a:buChar char="q"/>
            </a:pPr>
            <a:r>
              <a:rPr lang="vi-VN" sz="1600" dirty="0">
                <a:effectLst/>
                <a:latin typeface="Times New Roman" panose="02020603050405020304" pitchFamily="18" charset="0"/>
                <a:ea typeface="Calibri" panose="020F0502020204030204" pitchFamily="34" charset="0"/>
                <a:cs typeface="Times New Roman" panose="02020603050405020304" pitchFamily="18" charset="0"/>
              </a:rPr>
              <a:t>Sử dụng các bàn cờ vua để tìm các hệ số máy ảnh</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Google Shape;98;p18">
            <a:extLst>
              <a:ext uri="{FF2B5EF4-FFF2-40B4-BE49-F238E27FC236}">
                <a16:creationId xmlns:a16="http://schemas.microsoft.com/office/drawing/2014/main" id="{C7663BCB-A65C-47E8-AC3B-6B1DDEA52EE7}"/>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13</a:t>
            </a:fld>
            <a:endParaRPr dirty="0"/>
          </a:p>
        </p:txBody>
      </p:sp>
    </p:spTree>
    <p:extLst>
      <p:ext uri="{BB962C8B-B14F-4D97-AF65-F5344CB8AC3E}">
        <p14:creationId xmlns:p14="http://schemas.microsoft.com/office/powerpoint/2010/main" val="2685312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lvl="0" algn="l" rtl="0">
              <a:lnSpc>
                <a:spcPct val="120000"/>
              </a:lnSpc>
              <a:spcBef>
                <a:spcPts val="2000"/>
              </a:spcBef>
              <a:spcAft>
                <a:spcPts val="800"/>
              </a:spcAft>
            </a:pPr>
            <a:r>
              <a:rPr lang="vi-VN" sz="2800" dirty="0">
                <a:latin typeface="Quicksand"/>
                <a:ea typeface="Quicksand"/>
                <a:cs typeface="Quicksand"/>
                <a:sym typeface="Quicksand"/>
              </a:rPr>
              <a:t>    4. Hướng tiếp cận thực hiện – undistorted image</a:t>
            </a:r>
            <a:endParaRPr sz="2800" dirty="0">
              <a:latin typeface="Quicksand"/>
              <a:ea typeface="Quicksand"/>
              <a:cs typeface="Quicksand"/>
              <a:sym typeface="Quicksand"/>
            </a:endParaRPr>
          </a:p>
        </p:txBody>
      </p:sp>
      <p:pic>
        <p:nvPicPr>
          <p:cNvPr id="6" name="Picture 5">
            <a:extLst>
              <a:ext uri="{FF2B5EF4-FFF2-40B4-BE49-F238E27FC236}">
                <a16:creationId xmlns:a16="http://schemas.microsoft.com/office/drawing/2014/main" id="{83C21316-6263-49DB-AFD2-29CA52FE4140}"/>
              </a:ext>
            </a:extLst>
          </p:cNvPr>
          <p:cNvPicPr>
            <a:picLocks noChangeAspect="1"/>
          </p:cNvPicPr>
          <p:nvPr/>
        </p:nvPicPr>
        <p:blipFill>
          <a:blip r:embed="rId3"/>
          <a:stretch>
            <a:fillRect/>
          </a:stretch>
        </p:blipFill>
        <p:spPr>
          <a:xfrm>
            <a:off x="829828" y="1692156"/>
            <a:ext cx="7855502" cy="2371843"/>
          </a:xfrm>
          <a:prstGeom prst="rect">
            <a:avLst/>
          </a:prstGeom>
        </p:spPr>
      </p:pic>
      <p:sp>
        <p:nvSpPr>
          <p:cNvPr id="8" name="TextBox 7">
            <a:extLst>
              <a:ext uri="{FF2B5EF4-FFF2-40B4-BE49-F238E27FC236}">
                <a16:creationId xmlns:a16="http://schemas.microsoft.com/office/drawing/2014/main" id="{06E1883C-7AAD-4230-A141-F97F02E648B6}"/>
              </a:ext>
            </a:extLst>
          </p:cNvPr>
          <p:cNvSpPr txBox="1"/>
          <p:nvPr/>
        </p:nvSpPr>
        <p:spPr>
          <a:xfrm>
            <a:off x="413761" y="907068"/>
            <a:ext cx="7390966" cy="426912"/>
          </a:xfrm>
          <a:prstGeom prst="rect">
            <a:avLst/>
          </a:prstGeom>
          <a:noFill/>
        </p:spPr>
        <p:txBody>
          <a:bodyPr wrap="square">
            <a:spAutoFit/>
          </a:bodyPr>
          <a:lstStyle/>
          <a:p>
            <a:pPr marL="285750" indent="-285750">
              <a:lnSpc>
                <a:spcPct val="135000"/>
              </a:lnSpc>
              <a:spcAft>
                <a:spcPts val="600"/>
              </a:spcAft>
              <a:buFont typeface="Wingdings" panose="05000000000000000000" pitchFamily="2" charset="2"/>
              <a:buChar char="q"/>
            </a:pPr>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Hình ảnh sau khi hiệu chỉnh biến dạng và áp dụng vào ảnh làn đường</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2" descr="alt text">
            <a:extLst>
              <a:ext uri="{FF2B5EF4-FFF2-40B4-BE49-F238E27FC236}">
                <a16:creationId xmlns:a16="http://schemas.microsoft.com/office/drawing/2014/main" id="{9DFF4C3A-1EDE-4CD1-862B-4229A5D15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69975" y="1692156"/>
            <a:ext cx="10067711" cy="2684723"/>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8;p18">
            <a:extLst>
              <a:ext uri="{FF2B5EF4-FFF2-40B4-BE49-F238E27FC236}">
                <a16:creationId xmlns:a16="http://schemas.microsoft.com/office/drawing/2014/main" id="{A880512A-44EF-4264-BD3A-7D5CC27410A7}"/>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14</a:t>
            </a:fld>
            <a:endParaRPr dirty="0"/>
          </a:p>
        </p:txBody>
      </p:sp>
    </p:spTree>
    <p:extLst>
      <p:ext uri="{BB962C8B-B14F-4D97-AF65-F5344CB8AC3E}">
        <p14:creationId xmlns:p14="http://schemas.microsoft.com/office/powerpoint/2010/main" val="146526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lvl="0" algn="l" rtl="0">
              <a:lnSpc>
                <a:spcPct val="120000"/>
              </a:lnSpc>
              <a:spcBef>
                <a:spcPts val="2000"/>
              </a:spcBef>
              <a:spcAft>
                <a:spcPts val="800"/>
              </a:spcAft>
            </a:pPr>
            <a:r>
              <a:rPr lang="vi-VN" sz="2800" dirty="0">
                <a:latin typeface="Quicksand"/>
                <a:ea typeface="Quicksand"/>
                <a:cs typeface="Quicksand"/>
                <a:sym typeface="Quicksand"/>
              </a:rPr>
              <a:t>    4. Hướng tiếp cận thực hiện – undistorted image</a:t>
            </a:r>
            <a:endParaRPr sz="2800" dirty="0">
              <a:latin typeface="Quicksand"/>
              <a:ea typeface="Quicksand"/>
              <a:cs typeface="Quicksand"/>
              <a:sym typeface="Quicksand"/>
            </a:endParaRPr>
          </a:p>
        </p:txBody>
      </p:sp>
      <p:sp>
        <p:nvSpPr>
          <p:cNvPr id="8" name="TextBox 7">
            <a:extLst>
              <a:ext uri="{FF2B5EF4-FFF2-40B4-BE49-F238E27FC236}">
                <a16:creationId xmlns:a16="http://schemas.microsoft.com/office/drawing/2014/main" id="{06E1883C-7AAD-4230-A141-F97F02E648B6}"/>
              </a:ext>
            </a:extLst>
          </p:cNvPr>
          <p:cNvSpPr txBox="1"/>
          <p:nvPr/>
        </p:nvSpPr>
        <p:spPr>
          <a:xfrm>
            <a:off x="413761" y="907068"/>
            <a:ext cx="7390966" cy="426912"/>
          </a:xfrm>
          <a:prstGeom prst="rect">
            <a:avLst/>
          </a:prstGeom>
          <a:noFill/>
        </p:spPr>
        <p:txBody>
          <a:bodyPr wrap="square">
            <a:spAutoFit/>
          </a:bodyPr>
          <a:lstStyle/>
          <a:p>
            <a:pPr marL="285750" indent="-285750">
              <a:lnSpc>
                <a:spcPct val="135000"/>
              </a:lnSpc>
              <a:spcAft>
                <a:spcPts val="600"/>
              </a:spcAft>
              <a:buFont typeface="Wingdings" panose="05000000000000000000" pitchFamily="2" charset="2"/>
              <a:buChar char="q"/>
            </a:pPr>
            <a:r>
              <a:rPr lang="vi-VN" sz="1800" b="1" dirty="0">
                <a:effectLst/>
                <a:latin typeface="Times New Roman" panose="02020603050405020304" pitchFamily="18" charset="0"/>
                <a:ea typeface="Calibri" panose="020F0502020204030204" pitchFamily="34" charset="0"/>
                <a:cs typeface="Times New Roman" panose="02020603050405020304" pitchFamily="18" charset="0"/>
              </a:rPr>
              <a:t>Hình ảnh sau khi hiệu chỉnh biến dạng và áp dụng vào ảnh làn đường</a:t>
            </a:r>
            <a:endParaRPr lang="en-US" sz="18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074" name="Picture 2" descr="alt text">
            <a:extLst>
              <a:ext uri="{FF2B5EF4-FFF2-40B4-BE49-F238E27FC236}">
                <a16:creationId xmlns:a16="http://schemas.microsoft.com/office/drawing/2014/main" id="{3E27E74C-56B4-4214-BBE8-EF65B45CA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83" y="1717964"/>
            <a:ext cx="10067711" cy="26847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B61D51D-C64F-47C0-A271-636BCA96CEEE}"/>
              </a:ext>
            </a:extLst>
          </p:cNvPr>
          <p:cNvPicPr>
            <a:picLocks noChangeAspect="1"/>
          </p:cNvPicPr>
          <p:nvPr/>
        </p:nvPicPr>
        <p:blipFill>
          <a:blip r:embed="rId4"/>
          <a:stretch>
            <a:fillRect/>
          </a:stretch>
        </p:blipFill>
        <p:spPr>
          <a:xfrm>
            <a:off x="-10351316" y="2030844"/>
            <a:ext cx="7855502" cy="2371843"/>
          </a:xfrm>
          <a:prstGeom prst="rect">
            <a:avLst/>
          </a:prstGeom>
        </p:spPr>
      </p:pic>
      <p:sp>
        <p:nvSpPr>
          <p:cNvPr id="6" name="Google Shape;98;p18">
            <a:extLst>
              <a:ext uri="{FF2B5EF4-FFF2-40B4-BE49-F238E27FC236}">
                <a16:creationId xmlns:a16="http://schemas.microsoft.com/office/drawing/2014/main" id="{507C9584-AF17-4404-9B13-4E957AB87CD0}"/>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15</a:t>
            </a:fld>
            <a:endParaRPr dirty="0"/>
          </a:p>
        </p:txBody>
      </p:sp>
    </p:spTree>
    <p:extLst>
      <p:ext uri="{BB962C8B-B14F-4D97-AF65-F5344CB8AC3E}">
        <p14:creationId xmlns:p14="http://schemas.microsoft.com/office/powerpoint/2010/main" val="1494551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4. Hướng tiếp cận thực hiện</a:t>
            </a:r>
            <a:endParaRPr sz="2800" dirty="0">
              <a:latin typeface="Quicksand"/>
              <a:ea typeface="Quicksand"/>
              <a:cs typeface="Quicksand"/>
              <a:sym typeface="Quicksand"/>
            </a:endParaRPr>
          </a:p>
        </p:txBody>
      </p:sp>
      <p:pic>
        <p:nvPicPr>
          <p:cNvPr id="4" name="Picture 2" descr="đường ống">
            <a:extLst>
              <a:ext uri="{FF2B5EF4-FFF2-40B4-BE49-F238E27FC236}">
                <a16:creationId xmlns:a16="http://schemas.microsoft.com/office/drawing/2014/main" id="{4A853014-F238-4D65-B495-943A020FF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081" y="808304"/>
            <a:ext cx="7340922" cy="398361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8;p18">
            <a:extLst>
              <a:ext uri="{FF2B5EF4-FFF2-40B4-BE49-F238E27FC236}">
                <a16:creationId xmlns:a16="http://schemas.microsoft.com/office/drawing/2014/main" id="{9D29F0C1-9C9D-45ED-9EF8-95E045A9BEA3}"/>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16</a:t>
            </a:fld>
            <a:endParaRPr dirty="0"/>
          </a:p>
        </p:txBody>
      </p:sp>
    </p:spTree>
    <p:extLst>
      <p:ext uri="{BB962C8B-B14F-4D97-AF65-F5344CB8AC3E}">
        <p14:creationId xmlns:p14="http://schemas.microsoft.com/office/powerpoint/2010/main" val="3455448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4. Hướng tiếp cận thực hiện - Crop</a:t>
            </a:r>
            <a:endParaRPr sz="2800" dirty="0">
              <a:latin typeface="Quicksand"/>
              <a:ea typeface="Quicksand"/>
              <a:cs typeface="Quicksand"/>
              <a:sym typeface="Quicksand"/>
            </a:endParaRPr>
          </a:p>
        </p:txBody>
      </p:sp>
      <p:pic>
        <p:nvPicPr>
          <p:cNvPr id="4098" name="Picture 2" descr="Cropped">
            <a:extLst>
              <a:ext uri="{FF2B5EF4-FFF2-40B4-BE49-F238E27FC236}">
                <a16:creationId xmlns:a16="http://schemas.microsoft.com/office/drawing/2014/main" id="{C2EEFB68-A58E-4011-BBF2-9ABF6445C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66" y="1349868"/>
            <a:ext cx="8667975" cy="33805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223641-4F98-4661-89DC-8E40D6B2FAC5}"/>
              </a:ext>
            </a:extLst>
          </p:cNvPr>
          <p:cNvSpPr txBox="1"/>
          <p:nvPr/>
        </p:nvSpPr>
        <p:spPr>
          <a:xfrm>
            <a:off x="471667" y="1026703"/>
            <a:ext cx="8108345" cy="646331"/>
          </a:xfrm>
          <a:prstGeom prst="rect">
            <a:avLst/>
          </a:prstGeom>
          <a:noFill/>
        </p:spPr>
        <p:txBody>
          <a:bodyPr wrap="square">
            <a:spAutoFit/>
          </a:bodyPr>
          <a:lstStyle/>
          <a:p>
            <a:pPr marL="285750" indent="-285750">
              <a:buFont typeface="Wingdings" panose="05000000000000000000" pitchFamily="2" charset="2"/>
              <a:buChar char="q"/>
            </a:pPr>
            <a:r>
              <a:rPr lang="vi-VN" sz="1800" b="1" dirty="0">
                <a:latin typeface="Consolas" panose="020B0609020204030204" pitchFamily="49" charset="0"/>
              </a:rPr>
              <a:t>Cắt ảnh tập trung vào các khu vực có khả năng nhìn thấy các làn đường </a:t>
            </a:r>
            <a:endParaRPr lang="en-US" sz="1800" b="1" dirty="0">
              <a:latin typeface="Consolas" panose="020B0609020204030204" pitchFamily="49" charset="0"/>
            </a:endParaRPr>
          </a:p>
        </p:txBody>
      </p:sp>
      <p:sp>
        <p:nvSpPr>
          <p:cNvPr id="5" name="Google Shape;98;p18">
            <a:extLst>
              <a:ext uri="{FF2B5EF4-FFF2-40B4-BE49-F238E27FC236}">
                <a16:creationId xmlns:a16="http://schemas.microsoft.com/office/drawing/2014/main" id="{5A912CE4-4A59-48F5-B85F-2F14D3155152}"/>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17</a:t>
            </a:fld>
            <a:endParaRPr dirty="0"/>
          </a:p>
        </p:txBody>
      </p:sp>
    </p:spTree>
    <p:extLst>
      <p:ext uri="{BB962C8B-B14F-4D97-AF65-F5344CB8AC3E}">
        <p14:creationId xmlns:p14="http://schemas.microsoft.com/office/powerpoint/2010/main" val="3805817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4. Hướng tiếp cận thực hiện - Thresholding</a:t>
            </a:r>
            <a:endParaRPr sz="2800" dirty="0">
              <a:latin typeface="Quicksand"/>
              <a:ea typeface="Quicksand"/>
              <a:cs typeface="Quicksand"/>
              <a:sym typeface="Quicksand"/>
            </a:endParaRPr>
          </a:p>
        </p:txBody>
      </p:sp>
      <p:pic>
        <p:nvPicPr>
          <p:cNvPr id="4" name="Picture 2" descr="đường ống">
            <a:extLst>
              <a:ext uri="{FF2B5EF4-FFF2-40B4-BE49-F238E27FC236}">
                <a16:creationId xmlns:a16="http://schemas.microsoft.com/office/drawing/2014/main" id="{4A853014-F238-4D65-B495-943A020FF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081" y="808304"/>
            <a:ext cx="7340922" cy="398361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8;p18">
            <a:extLst>
              <a:ext uri="{FF2B5EF4-FFF2-40B4-BE49-F238E27FC236}">
                <a16:creationId xmlns:a16="http://schemas.microsoft.com/office/drawing/2014/main" id="{A4C4A1AF-AA35-4FEE-8D94-AD2E93C42331}"/>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18</a:t>
            </a:fld>
            <a:endParaRPr dirty="0"/>
          </a:p>
        </p:txBody>
      </p:sp>
    </p:spTree>
    <p:extLst>
      <p:ext uri="{BB962C8B-B14F-4D97-AF65-F5344CB8AC3E}">
        <p14:creationId xmlns:p14="http://schemas.microsoft.com/office/powerpoint/2010/main" val="3803010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364075"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Consolas" panose="020B0609020204030204" pitchFamily="49" charset="0"/>
                <a:ea typeface="Quicksand"/>
                <a:cs typeface="Quicksand"/>
                <a:sym typeface="Quicksand"/>
              </a:rPr>
              <a:t>    4. Hướng tiếp cận thực hiện - thresholding </a:t>
            </a:r>
            <a:endParaRPr sz="2800" dirty="0">
              <a:latin typeface="Consolas" panose="020B0609020204030204" pitchFamily="49" charset="0"/>
              <a:ea typeface="Quicksand"/>
              <a:cs typeface="Quicksand"/>
              <a:sym typeface="Quicksand"/>
            </a:endParaRPr>
          </a:p>
        </p:txBody>
      </p:sp>
      <p:pic>
        <p:nvPicPr>
          <p:cNvPr id="6146" name="Picture 2" descr="Combined Thresholding">
            <a:extLst>
              <a:ext uri="{FF2B5EF4-FFF2-40B4-BE49-F238E27FC236}">
                <a16:creationId xmlns:a16="http://schemas.microsoft.com/office/drawing/2014/main" id="{8F6E7C3B-FB16-4DC8-8092-935362D35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590" y="1391537"/>
            <a:ext cx="7350401" cy="33321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73A5E9-1176-42A4-AA65-9B92A50A5AB4}"/>
              </a:ext>
            </a:extLst>
          </p:cNvPr>
          <p:cNvSpPr txBox="1"/>
          <p:nvPr/>
        </p:nvSpPr>
        <p:spPr>
          <a:xfrm>
            <a:off x="457201" y="929881"/>
            <a:ext cx="8243454" cy="584775"/>
          </a:xfrm>
          <a:prstGeom prst="rect">
            <a:avLst/>
          </a:prstGeom>
          <a:noFill/>
        </p:spPr>
        <p:txBody>
          <a:bodyPr wrap="square">
            <a:spAutoFit/>
          </a:bodyPr>
          <a:lstStyle/>
          <a:p>
            <a:pPr marL="285750" indent="-285750">
              <a:buFont typeface="Wingdings" panose="05000000000000000000" pitchFamily="2" charset="2"/>
              <a:buChar char="q"/>
            </a:pPr>
            <a:r>
              <a:rPr lang="vi-VN" sz="1600" b="1" dirty="0">
                <a:latin typeface="Consolas" panose="020B0609020204030204" pitchFamily="49" charset="0"/>
                <a:ea typeface="Calibri" panose="020F0502020204030204" pitchFamily="34" charset="0"/>
              </a:rPr>
              <a:t>C</a:t>
            </a:r>
            <a:r>
              <a:rPr lang="vi-VN" sz="1600" b="1" dirty="0">
                <a:effectLst/>
                <a:latin typeface="Consolas" panose="020B0609020204030204" pitchFamily="49" charset="0"/>
                <a:ea typeface="Calibri" panose="020F0502020204030204" pitchFamily="34" charset="0"/>
              </a:rPr>
              <a:t>ác phép biến đổi màu sắc và gradient được áp dụng để tách riêng các đặc trưng quan trọng của làn đường khỏi nền ảnh</a:t>
            </a:r>
            <a:endParaRPr lang="en-US" sz="1600" b="1" dirty="0">
              <a:latin typeface="Consolas" panose="020B0609020204030204" pitchFamily="49" charset="0"/>
            </a:endParaRPr>
          </a:p>
        </p:txBody>
      </p:sp>
      <p:sp>
        <p:nvSpPr>
          <p:cNvPr id="5" name="Google Shape;98;p18">
            <a:extLst>
              <a:ext uri="{FF2B5EF4-FFF2-40B4-BE49-F238E27FC236}">
                <a16:creationId xmlns:a16="http://schemas.microsoft.com/office/drawing/2014/main" id="{5029AB53-C852-4F6A-8922-436F3A1B8B37}"/>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19</a:t>
            </a:fld>
            <a:endParaRPr dirty="0"/>
          </a:p>
        </p:txBody>
      </p:sp>
    </p:spTree>
    <p:extLst>
      <p:ext uri="{BB962C8B-B14F-4D97-AF65-F5344CB8AC3E}">
        <p14:creationId xmlns:p14="http://schemas.microsoft.com/office/powerpoint/2010/main" val="2723573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body" idx="1"/>
          </p:nvPr>
        </p:nvSpPr>
        <p:spPr>
          <a:xfrm>
            <a:off x="316800" y="830950"/>
            <a:ext cx="8654399" cy="3913850"/>
          </a:xfrm>
          <a:prstGeom prst="rect">
            <a:avLst/>
          </a:prstGeom>
        </p:spPr>
        <p:txBody>
          <a:bodyPr spcFirstLastPara="1" wrap="square" lIns="68575" tIns="34275" rIns="68575" bIns="34275" anchor="t" anchorCtr="0">
            <a:noAutofit/>
          </a:bodyPr>
          <a:lstStyle/>
          <a:p>
            <a:pPr marL="457200" lvl="0" indent="-342900" algn="l" rtl="0">
              <a:lnSpc>
                <a:spcPct val="150000"/>
              </a:lnSpc>
              <a:spcBef>
                <a:spcPts val="200"/>
              </a:spcBef>
              <a:spcAft>
                <a:spcPts val="0"/>
              </a:spcAft>
              <a:buSzPts val="1800"/>
              <a:buFont typeface="Quicksand"/>
              <a:buAutoNum type="arabicPeriod"/>
            </a:pPr>
            <a:r>
              <a:rPr lang="en" sz="1800" b="1" dirty="0">
                <a:latin typeface="Consolas" panose="020B0609020204030204" pitchFamily="49" charset="0"/>
                <a:ea typeface="Quicksand"/>
                <a:cs typeface="Quicksand"/>
                <a:sym typeface="Quicksand"/>
              </a:rPr>
              <a:t>Giới </a:t>
            </a:r>
            <a:r>
              <a:rPr lang="vi-VN" sz="1800" b="1" dirty="0">
                <a:latin typeface="Consolas" panose="020B0609020204030204" pitchFamily="49" charset="0"/>
                <a:ea typeface="Quicksand"/>
                <a:cs typeface="Quicksand"/>
                <a:sym typeface="Quicksand"/>
              </a:rPr>
              <a:t>thiệu bài toán</a:t>
            </a:r>
            <a:endParaRPr sz="1800" b="1" dirty="0">
              <a:latin typeface="Consolas" panose="020B0609020204030204" pitchFamily="49" charset="0"/>
              <a:ea typeface="Quicksand"/>
              <a:cs typeface="Quicksand"/>
              <a:sym typeface="Quicksand"/>
            </a:endParaRPr>
          </a:p>
          <a:p>
            <a:pPr marL="457200" lvl="0" indent="-342900" algn="l" rtl="0">
              <a:lnSpc>
                <a:spcPct val="150000"/>
              </a:lnSpc>
              <a:spcBef>
                <a:spcPts val="0"/>
              </a:spcBef>
              <a:spcAft>
                <a:spcPts val="0"/>
              </a:spcAft>
              <a:buSzPts val="1800"/>
              <a:buFont typeface="Quicksand"/>
              <a:buAutoNum type="arabicPeriod"/>
            </a:pPr>
            <a:r>
              <a:rPr lang="vi-VN" sz="1800" b="1" dirty="0">
                <a:latin typeface="Consolas" panose="020B0609020204030204" pitchFamily="49" charset="0"/>
                <a:ea typeface="Quicksand"/>
                <a:cs typeface="Quicksand"/>
                <a:sym typeface="Quicksand"/>
              </a:rPr>
              <a:t>Yêu cầu và thách thức</a:t>
            </a:r>
            <a:endParaRPr sz="1800" b="1" dirty="0">
              <a:latin typeface="Consolas" panose="020B0609020204030204" pitchFamily="49" charset="0"/>
              <a:ea typeface="Quicksand"/>
              <a:cs typeface="Quicksand"/>
              <a:sym typeface="Quicksand"/>
            </a:endParaRPr>
          </a:p>
          <a:p>
            <a:pPr marL="457200" lvl="0" indent="-342900" algn="l" rtl="0">
              <a:lnSpc>
                <a:spcPct val="150000"/>
              </a:lnSpc>
              <a:spcBef>
                <a:spcPts val="0"/>
              </a:spcBef>
              <a:spcAft>
                <a:spcPts val="0"/>
              </a:spcAft>
              <a:buSzPts val="1800"/>
              <a:buFont typeface="Quicksand"/>
              <a:buAutoNum type="arabicPeriod"/>
            </a:pPr>
            <a:r>
              <a:rPr lang="vi-VN" sz="1800" b="1" dirty="0">
                <a:latin typeface="Consolas" panose="020B0609020204030204" pitchFamily="49" charset="0"/>
                <a:ea typeface="Quicksand"/>
                <a:cs typeface="Quicksand"/>
                <a:sym typeface="Quicksand"/>
              </a:rPr>
              <a:t>Các phương pháp phát hiện làn đường</a:t>
            </a:r>
          </a:p>
          <a:p>
            <a:pPr marL="457200" lvl="0" indent="-342900" algn="l" rtl="0">
              <a:lnSpc>
                <a:spcPct val="150000"/>
              </a:lnSpc>
              <a:spcBef>
                <a:spcPts val="0"/>
              </a:spcBef>
              <a:spcAft>
                <a:spcPts val="0"/>
              </a:spcAft>
              <a:buSzPts val="1800"/>
              <a:buFont typeface="Quicksand"/>
              <a:buAutoNum type="arabicPeriod"/>
            </a:pPr>
            <a:r>
              <a:rPr lang="vi-VN" sz="1800" b="1" dirty="0">
                <a:latin typeface="Consolas" panose="020B0609020204030204" pitchFamily="49" charset="0"/>
                <a:ea typeface="Quicksand"/>
                <a:cs typeface="Quicksand"/>
                <a:sym typeface="Quicksand"/>
              </a:rPr>
              <a:t>Hướng tiếp cận thực hiện</a:t>
            </a:r>
          </a:p>
          <a:p>
            <a:pPr marL="857250" lvl="1" indent="-285750">
              <a:lnSpc>
                <a:spcPct val="150000"/>
              </a:lnSpc>
              <a:spcBef>
                <a:spcPts val="0"/>
              </a:spcBef>
              <a:buSzPts val="1800"/>
            </a:pPr>
            <a:r>
              <a:rPr lang="vi-VN" sz="1800" b="1" dirty="0">
                <a:latin typeface="Consolas" panose="020B0609020204030204" pitchFamily="49" charset="0"/>
                <a:ea typeface="Quicksand"/>
                <a:cs typeface="Quicksand"/>
                <a:sym typeface="Quicksand"/>
              </a:rPr>
              <a:t>Phương pháp thông thường</a:t>
            </a:r>
          </a:p>
          <a:p>
            <a:pPr marL="857250" lvl="1" indent="-285750">
              <a:lnSpc>
                <a:spcPct val="150000"/>
              </a:lnSpc>
              <a:spcBef>
                <a:spcPts val="0"/>
              </a:spcBef>
              <a:buSzPts val="1800"/>
            </a:pPr>
            <a:r>
              <a:rPr lang="vi-VN" sz="1800" b="1" dirty="0">
                <a:latin typeface="Consolas" panose="020B0609020204030204" pitchFamily="49" charset="0"/>
                <a:ea typeface="Quicksand"/>
                <a:cs typeface="Quicksand"/>
                <a:sym typeface="Quicksand"/>
              </a:rPr>
              <a:t>Phương pháp học sâu</a:t>
            </a:r>
          </a:p>
          <a:p>
            <a:pPr marL="457200" lvl="0" indent="-342900" algn="l" rtl="0">
              <a:lnSpc>
                <a:spcPct val="150000"/>
              </a:lnSpc>
              <a:spcBef>
                <a:spcPts val="0"/>
              </a:spcBef>
              <a:spcAft>
                <a:spcPts val="0"/>
              </a:spcAft>
              <a:buSzPts val="1800"/>
              <a:buFont typeface="Quicksand"/>
              <a:buAutoNum type="arabicPeriod"/>
            </a:pPr>
            <a:r>
              <a:rPr lang="vi-VN" sz="1800" b="1" dirty="0">
                <a:latin typeface="Consolas" panose="020B0609020204030204" pitchFamily="49" charset="0"/>
                <a:ea typeface="Quicksand"/>
                <a:cs typeface="Quicksand"/>
                <a:sym typeface="Quicksand"/>
              </a:rPr>
              <a:t>Kết quả và đánh giá</a:t>
            </a:r>
          </a:p>
          <a:p>
            <a:pPr marL="457200" lvl="0" indent="-342900" algn="l" rtl="0">
              <a:lnSpc>
                <a:spcPct val="150000"/>
              </a:lnSpc>
              <a:spcBef>
                <a:spcPts val="0"/>
              </a:spcBef>
              <a:spcAft>
                <a:spcPts val="0"/>
              </a:spcAft>
              <a:buSzPts val="1800"/>
              <a:buFont typeface="Quicksand"/>
              <a:buAutoNum type="arabicPeriod"/>
            </a:pPr>
            <a:r>
              <a:rPr lang="vi-VN" sz="1800" b="1" dirty="0">
                <a:latin typeface="Consolas" panose="020B0609020204030204" pitchFamily="49" charset="0"/>
                <a:ea typeface="Quicksand"/>
                <a:cs typeface="Quicksand"/>
                <a:sym typeface="Quicksand"/>
              </a:rPr>
              <a:t>Kết luận</a:t>
            </a:r>
          </a:p>
          <a:p>
            <a:pPr marL="457200" lvl="0" indent="-342900" algn="l" rtl="0">
              <a:lnSpc>
                <a:spcPct val="115000"/>
              </a:lnSpc>
              <a:spcBef>
                <a:spcPts val="0"/>
              </a:spcBef>
              <a:spcAft>
                <a:spcPts val="0"/>
              </a:spcAft>
              <a:buSzPts val="1800"/>
              <a:buFont typeface="Quicksand"/>
              <a:buAutoNum type="arabicPeriod"/>
            </a:pPr>
            <a:endParaRPr lang="vi-VN" sz="1800" b="1" dirty="0">
              <a:latin typeface="Consolas" panose="020B0609020204030204" pitchFamily="49" charset="0"/>
              <a:ea typeface="Quicksand"/>
              <a:cs typeface="Quicksand"/>
              <a:sym typeface="Quicksand"/>
            </a:endParaRPr>
          </a:p>
          <a:p>
            <a:pPr marL="571500" lvl="1" indent="0">
              <a:lnSpc>
                <a:spcPct val="115000"/>
              </a:lnSpc>
              <a:spcBef>
                <a:spcPts val="0"/>
              </a:spcBef>
              <a:buSzPts val="1800"/>
              <a:buNone/>
            </a:pPr>
            <a:endParaRPr lang="vi-VN" sz="1600" b="1" dirty="0">
              <a:latin typeface="Consolas" panose="020B0609020204030204" pitchFamily="49" charset="0"/>
              <a:ea typeface="Quicksand"/>
              <a:cs typeface="Quicksand"/>
              <a:sym typeface="Quicksand"/>
            </a:endParaRPr>
          </a:p>
          <a:p>
            <a:pPr marL="571500" lvl="1" indent="0">
              <a:lnSpc>
                <a:spcPct val="115000"/>
              </a:lnSpc>
              <a:spcBef>
                <a:spcPts val="0"/>
              </a:spcBef>
              <a:buSzPts val="1800"/>
              <a:buNone/>
            </a:pPr>
            <a:endParaRPr lang="vi-VN" sz="1600" b="1" dirty="0">
              <a:latin typeface="Consolas" panose="020B0609020204030204" pitchFamily="49" charset="0"/>
              <a:ea typeface="Quicksand"/>
              <a:cs typeface="Quicksand"/>
              <a:sym typeface="Quicksand"/>
            </a:endParaRPr>
          </a:p>
        </p:txBody>
      </p:sp>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ctr" rtl="0">
              <a:lnSpc>
                <a:spcPct val="120000"/>
              </a:lnSpc>
              <a:spcBef>
                <a:spcPts val="2000"/>
              </a:spcBef>
              <a:spcAft>
                <a:spcPts val="800"/>
              </a:spcAft>
              <a:buNone/>
            </a:pPr>
            <a:r>
              <a:rPr lang="vi-VN" sz="2800" dirty="0">
                <a:latin typeface="Quicksand"/>
                <a:ea typeface="Quicksand"/>
                <a:cs typeface="Quicksand"/>
                <a:sym typeface="Quicksand"/>
              </a:rPr>
              <a:t>    Nội dung báo cáo</a:t>
            </a:r>
            <a:endParaRPr sz="2800" dirty="0">
              <a:latin typeface="Quicksand"/>
              <a:ea typeface="Quicksand"/>
              <a:cs typeface="Quicksand"/>
              <a:sym typeface="Quicksand"/>
            </a:endParaRPr>
          </a:p>
        </p:txBody>
      </p:sp>
      <p:pic>
        <p:nvPicPr>
          <p:cNvPr id="4" name="Picture 2" descr="GitHub - StevieG47/Lane-Detection: Lane Detection for autonomous driving  done in python/C++ OpenCV">
            <a:extLst>
              <a:ext uri="{FF2B5EF4-FFF2-40B4-BE49-F238E27FC236}">
                <a16:creationId xmlns:a16="http://schemas.microsoft.com/office/drawing/2014/main" id="{5D7D4C8B-F8FD-4D96-865B-FB86948E600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86432" y="1514764"/>
            <a:ext cx="3167620" cy="17817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Google Shape;98;p18">
            <a:extLst>
              <a:ext uri="{FF2B5EF4-FFF2-40B4-BE49-F238E27FC236}">
                <a16:creationId xmlns:a16="http://schemas.microsoft.com/office/drawing/2014/main" id="{ED32734C-CE72-42F1-9F71-F504392515EF}"/>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2</a:t>
            </a:fld>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116">
                                            <p:txEl>
                                              <p:pRg st="0" end="0"/>
                                            </p:txEl>
                                          </p:spTgt>
                                        </p:tgtEl>
                                        <p:attrNameLst>
                                          <p:attrName>style.color</p:attrName>
                                        </p:attrNameLst>
                                      </p:cBhvr>
                                      <p:to>
                                        <p:clrVal>
                                          <a:schemeClr val="accent2"/>
                                        </p:clrVal>
                                      </p:to>
                                    </p:set>
                                    <p:set>
                                      <p:cBhvr>
                                        <p:cTn id="7" dur="500" fill="hold"/>
                                        <p:tgtEl>
                                          <p:spTgt spid="116">
                                            <p:txEl>
                                              <p:pRg st="0" end="0"/>
                                            </p:txEl>
                                          </p:spTgt>
                                        </p:tgtEl>
                                        <p:attrNameLst>
                                          <p:attrName>fillcolor</p:attrName>
                                        </p:attrNameLst>
                                      </p:cBhvr>
                                      <p:to>
                                        <p:clrVal>
                                          <a:schemeClr val="accent2"/>
                                        </p:clrVal>
                                      </p:to>
                                    </p:set>
                                    <p:set>
                                      <p:cBhvr>
                                        <p:cTn id="8" dur="500" fill="hold"/>
                                        <p:tgtEl>
                                          <p:spTgt spid="116">
                                            <p:txEl>
                                              <p:pRg st="0" end="0"/>
                                            </p:txEl>
                                          </p:spTgt>
                                        </p:tgtEl>
                                        <p:attrNameLst>
                                          <p:attrName>fill.type</p:attrName>
                                        </p:attrNameLst>
                                      </p:cBhvr>
                                      <p:to>
                                        <p:strVal val="solid"/>
                                      </p:to>
                                    </p:set>
                                  </p:childTnLst>
                                </p:cTn>
                              </p:par>
                              <p:par>
                                <p:cTn id="9" presetID="16" presetClass="emph" presetSubtype="0" fill="hold" nodeType="withEffect">
                                  <p:stCondLst>
                                    <p:cond delay="0"/>
                                  </p:stCondLst>
                                  <p:iterate type="lt">
                                    <p:tmPct val="4000"/>
                                  </p:iterate>
                                  <p:childTnLst>
                                    <p:set>
                                      <p:cBhvr override="childStyle">
                                        <p:cTn id="10" dur="500" fill="hold"/>
                                        <p:tgtEl>
                                          <p:spTgt spid="116">
                                            <p:txEl>
                                              <p:pRg st="1" end="1"/>
                                            </p:txEl>
                                          </p:spTgt>
                                        </p:tgtEl>
                                        <p:attrNameLst>
                                          <p:attrName>style.color</p:attrName>
                                        </p:attrNameLst>
                                      </p:cBhvr>
                                      <p:to>
                                        <p:clrVal>
                                          <a:schemeClr val="accent2"/>
                                        </p:clrVal>
                                      </p:to>
                                    </p:set>
                                    <p:set>
                                      <p:cBhvr>
                                        <p:cTn id="11" dur="500" fill="hold"/>
                                        <p:tgtEl>
                                          <p:spTgt spid="116">
                                            <p:txEl>
                                              <p:pRg st="1" end="1"/>
                                            </p:txEl>
                                          </p:spTgt>
                                        </p:tgtEl>
                                        <p:attrNameLst>
                                          <p:attrName>fillcolor</p:attrName>
                                        </p:attrNameLst>
                                      </p:cBhvr>
                                      <p:to>
                                        <p:clrVal>
                                          <a:schemeClr val="accent2"/>
                                        </p:clrVal>
                                      </p:to>
                                    </p:set>
                                    <p:set>
                                      <p:cBhvr>
                                        <p:cTn id="12" dur="500" fill="hold"/>
                                        <p:tgtEl>
                                          <p:spTgt spid="116">
                                            <p:txEl>
                                              <p:pRg st="1" end="1"/>
                                            </p:txEl>
                                          </p:spTgt>
                                        </p:tgtEl>
                                        <p:attrNameLst>
                                          <p:attrName>fill.type</p:attrName>
                                        </p:attrNameLst>
                                      </p:cBhvr>
                                      <p:to>
                                        <p:strVal val="solid"/>
                                      </p:to>
                                    </p:set>
                                  </p:childTnLst>
                                </p:cTn>
                              </p:par>
                              <p:par>
                                <p:cTn id="13" presetID="16" presetClass="emph" presetSubtype="0" fill="hold" nodeType="withEffect">
                                  <p:stCondLst>
                                    <p:cond delay="0"/>
                                  </p:stCondLst>
                                  <p:iterate type="lt">
                                    <p:tmPct val="4000"/>
                                  </p:iterate>
                                  <p:childTnLst>
                                    <p:set>
                                      <p:cBhvr override="childStyle">
                                        <p:cTn id="14" dur="500" fill="hold"/>
                                        <p:tgtEl>
                                          <p:spTgt spid="116">
                                            <p:txEl>
                                              <p:pRg st="2" end="2"/>
                                            </p:txEl>
                                          </p:spTgt>
                                        </p:tgtEl>
                                        <p:attrNameLst>
                                          <p:attrName>style.color</p:attrName>
                                        </p:attrNameLst>
                                      </p:cBhvr>
                                      <p:to>
                                        <p:clrVal>
                                          <a:schemeClr val="accent2"/>
                                        </p:clrVal>
                                      </p:to>
                                    </p:set>
                                    <p:set>
                                      <p:cBhvr>
                                        <p:cTn id="15" dur="500" fill="hold"/>
                                        <p:tgtEl>
                                          <p:spTgt spid="116">
                                            <p:txEl>
                                              <p:pRg st="2" end="2"/>
                                            </p:txEl>
                                          </p:spTgt>
                                        </p:tgtEl>
                                        <p:attrNameLst>
                                          <p:attrName>fillcolor</p:attrName>
                                        </p:attrNameLst>
                                      </p:cBhvr>
                                      <p:to>
                                        <p:clrVal>
                                          <a:schemeClr val="accent2"/>
                                        </p:clrVal>
                                      </p:to>
                                    </p:set>
                                    <p:set>
                                      <p:cBhvr>
                                        <p:cTn id="16" dur="500" fill="hold"/>
                                        <p:tgtEl>
                                          <p:spTgt spid="116">
                                            <p:txEl>
                                              <p:pRg st="2" end="2"/>
                                            </p:txEl>
                                          </p:spTgt>
                                        </p:tgtEl>
                                        <p:attrNameLst>
                                          <p:attrName>fill.type</p:attrName>
                                        </p:attrNameLst>
                                      </p:cBhvr>
                                      <p:to>
                                        <p:strVal val="solid"/>
                                      </p:to>
                                    </p:set>
                                  </p:childTnLst>
                                </p:cTn>
                              </p:par>
                              <p:par>
                                <p:cTn id="17" presetID="16" presetClass="emph" presetSubtype="0" fill="hold" nodeType="withEffect">
                                  <p:stCondLst>
                                    <p:cond delay="0"/>
                                  </p:stCondLst>
                                  <p:iterate type="lt">
                                    <p:tmPct val="4000"/>
                                  </p:iterate>
                                  <p:childTnLst>
                                    <p:set>
                                      <p:cBhvr override="childStyle">
                                        <p:cTn id="18" dur="500" fill="hold"/>
                                        <p:tgtEl>
                                          <p:spTgt spid="116">
                                            <p:txEl>
                                              <p:pRg st="3" end="3"/>
                                            </p:txEl>
                                          </p:spTgt>
                                        </p:tgtEl>
                                        <p:attrNameLst>
                                          <p:attrName>style.color</p:attrName>
                                        </p:attrNameLst>
                                      </p:cBhvr>
                                      <p:to>
                                        <p:clrVal>
                                          <a:schemeClr val="accent2"/>
                                        </p:clrVal>
                                      </p:to>
                                    </p:set>
                                    <p:set>
                                      <p:cBhvr>
                                        <p:cTn id="19" dur="500" fill="hold"/>
                                        <p:tgtEl>
                                          <p:spTgt spid="116">
                                            <p:txEl>
                                              <p:pRg st="3" end="3"/>
                                            </p:txEl>
                                          </p:spTgt>
                                        </p:tgtEl>
                                        <p:attrNameLst>
                                          <p:attrName>fillcolor</p:attrName>
                                        </p:attrNameLst>
                                      </p:cBhvr>
                                      <p:to>
                                        <p:clrVal>
                                          <a:schemeClr val="accent2"/>
                                        </p:clrVal>
                                      </p:to>
                                    </p:set>
                                    <p:set>
                                      <p:cBhvr>
                                        <p:cTn id="20" dur="500" fill="hold"/>
                                        <p:tgtEl>
                                          <p:spTgt spid="116">
                                            <p:txEl>
                                              <p:pRg st="3" end="3"/>
                                            </p:txEl>
                                          </p:spTgt>
                                        </p:tgtEl>
                                        <p:attrNameLst>
                                          <p:attrName>fill.type</p:attrName>
                                        </p:attrNameLst>
                                      </p:cBhvr>
                                      <p:to>
                                        <p:strVal val="solid"/>
                                      </p:to>
                                    </p:set>
                                  </p:childTnLst>
                                </p:cTn>
                              </p:par>
                              <p:par>
                                <p:cTn id="21" presetID="16" presetClass="emph" presetSubtype="0" fill="hold" nodeType="withEffect">
                                  <p:stCondLst>
                                    <p:cond delay="0"/>
                                  </p:stCondLst>
                                  <p:iterate type="lt">
                                    <p:tmPct val="4000"/>
                                  </p:iterate>
                                  <p:childTnLst>
                                    <p:set>
                                      <p:cBhvr override="childStyle">
                                        <p:cTn id="22" dur="500" fill="hold"/>
                                        <p:tgtEl>
                                          <p:spTgt spid="116">
                                            <p:txEl>
                                              <p:pRg st="4" end="4"/>
                                            </p:txEl>
                                          </p:spTgt>
                                        </p:tgtEl>
                                        <p:attrNameLst>
                                          <p:attrName>style.color</p:attrName>
                                        </p:attrNameLst>
                                      </p:cBhvr>
                                      <p:to>
                                        <p:clrVal>
                                          <a:schemeClr val="accent2"/>
                                        </p:clrVal>
                                      </p:to>
                                    </p:set>
                                    <p:set>
                                      <p:cBhvr>
                                        <p:cTn id="23" dur="500" fill="hold"/>
                                        <p:tgtEl>
                                          <p:spTgt spid="116">
                                            <p:txEl>
                                              <p:pRg st="4" end="4"/>
                                            </p:txEl>
                                          </p:spTgt>
                                        </p:tgtEl>
                                        <p:attrNameLst>
                                          <p:attrName>fillcolor</p:attrName>
                                        </p:attrNameLst>
                                      </p:cBhvr>
                                      <p:to>
                                        <p:clrVal>
                                          <a:schemeClr val="accent2"/>
                                        </p:clrVal>
                                      </p:to>
                                    </p:set>
                                    <p:set>
                                      <p:cBhvr>
                                        <p:cTn id="24" dur="500" fill="hold"/>
                                        <p:tgtEl>
                                          <p:spTgt spid="116">
                                            <p:txEl>
                                              <p:pRg st="4" end="4"/>
                                            </p:txEl>
                                          </p:spTgt>
                                        </p:tgtEl>
                                        <p:attrNameLst>
                                          <p:attrName>fill.type</p:attrName>
                                        </p:attrNameLst>
                                      </p:cBhvr>
                                      <p:to>
                                        <p:strVal val="solid"/>
                                      </p:to>
                                    </p:set>
                                  </p:childTnLst>
                                </p:cTn>
                              </p:par>
                              <p:par>
                                <p:cTn id="25" presetID="16" presetClass="emph" presetSubtype="0" fill="hold" nodeType="withEffect">
                                  <p:stCondLst>
                                    <p:cond delay="0"/>
                                  </p:stCondLst>
                                  <p:iterate type="lt">
                                    <p:tmPct val="4000"/>
                                  </p:iterate>
                                  <p:childTnLst>
                                    <p:set>
                                      <p:cBhvr override="childStyle">
                                        <p:cTn id="26" dur="500" fill="hold"/>
                                        <p:tgtEl>
                                          <p:spTgt spid="116">
                                            <p:txEl>
                                              <p:pRg st="5" end="5"/>
                                            </p:txEl>
                                          </p:spTgt>
                                        </p:tgtEl>
                                        <p:attrNameLst>
                                          <p:attrName>style.color</p:attrName>
                                        </p:attrNameLst>
                                      </p:cBhvr>
                                      <p:to>
                                        <p:clrVal>
                                          <a:schemeClr val="accent2"/>
                                        </p:clrVal>
                                      </p:to>
                                    </p:set>
                                    <p:set>
                                      <p:cBhvr>
                                        <p:cTn id="27" dur="500" fill="hold"/>
                                        <p:tgtEl>
                                          <p:spTgt spid="116">
                                            <p:txEl>
                                              <p:pRg st="5" end="5"/>
                                            </p:txEl>
                                          </p:spTgt>
                                        </p:tgtEl>
                                        <p:attrNameLst>
                                          <p:attrName>fillcolor</p:attrName>
                                        </p:attrNameLst>
                                      </p:cBhvr>
                                      <p:to>
                                        <p:clrVal>
                                          <a:schemeClr val="accent2"/>
                                        </p:clrVal>
                                      </p:to>
                                    </p:set>
                                    <p:set>
                                      <p:cBhvr>
                                        <p:cTn id="28" dur="500" fill="hold"/>
                                        <p:tgtEl>
                                          <p:spTgt spid="116">
                                            <p:txEl>
                                              <p:pRg st="5" end="5"/>
                                            </p:txEl>
                                          </p:spTgt>
                                        </p:tgtEl>
                                        <p:attrNameLst>
                                          <p:attrName>fill.type</p:attrName>
                                        </p:attrNameLst>
                                      </p:cBhvr>
                                      <p:to>
                                        <p:strVal val="solid"/>
                                      </p:to>
                                    </p:set>
                                  </p:childTnLst>
                                </p:cTn>
                              </p:par>
                              <p:par>
                                <p:cTn id="29" presetID="16" presetClass="emph" presetSubtype="0" fill="hold" nodeType="withEffect">
                                  <p:stCondLst>
                                    <p:cond delay="0"/>
                                  </p:stCondLst>
                                  <p:iterate type="lt">
                                    <p:tmPct val="4000"/>
                                  </p:iterate>
                                  <p:childTnLst>
                                    <p:set>
                                      <p:cBhvr override="childStyle">
                                        <p:cTn id="30" dur="500" fill="hold"/>
                                        <p:tgtEl>
                                          <p:spTgt spid="116">
                                            <p:txEl>
                                              <p:pRg st="6" end="6"/>
                                            </p:txEl>
                                          </p:spTgt>
                                        </p:tgtEl>
                                        <p:attrNameLst>
                                          <p:attrName>style.color</p:attrName>
                                        </p:attrNameLst>
                                      </p:cBhvr>
                                      <p:to>
                                        <p:clrVal>
                                          <a:schemeClr val="accent2"/>
                                        </p:clrVal>
                                      </p:to>
                                    </p:set>
                                    <p:set>
                                      <p:cBhvr>
                                        <p:cTn id="31" dur="500" fill="hold"/>
                                        <p:tgtEl>
                                          <p:spTgt spid="116">
                                            <p:txEl>
                                              <p:pRg st="6" end="6"/>
                                            </p:txEl>
                                          </p:spTgt>
                                        </p:tgtEl>
                                        <p:attrNameLst>
                                          <p:attrName>fillcolor</p:attrName>
                                        </p:attrNameLst>
                                      </p:cBhvr>
                                      <p:to>
                                        <p:clrVal>
                                          <a:schemeClr val="accent2"/>
                                        </p:clrVal>
                                      </p:to>
                                    </p:set>
                                    <p:set>
                                      <p:cBhvr>
                                        <p:cTn id="32" dur="500" fill="hold"/>
                                        <p:tgtEl>
                                          <p:spTgt spid="116">
                                            <p:txEl>
                                              <p:pRg st="6" end="6"/>
                                            </p:txEl>
                                          </p:spTgt>
                                        </p:tgtEl>
                                        <p:attrNameLst>
                                          <p:attrName>fill.type</p:attrName>
                                        </p:attrNameLst>
                                      </p:cBhvr>
                                      <p:to>
                                        <p:strVal val="solid"/>
                                      </p:to>
                                    </p:set>
                                  </p:childTnLst>
                                </p:cTn>
                              </p:par>
                              <p:par>
                                <p:cTn id="33" presetID="16" presetClass="emph" presetSubtype="0" fill="hold" nodeType="withEffect">
                                  <p:stCondLst>
                                    <p:cond delay="0"/>
                                  </p:stCondLst>
                                  <p:iterate type="lt">
                                    <p:tmPct val="4000"/>
                                  </p:iterate>
                                  <p:childTnLst>
                                    <p:set>
                                      <p:cBhvr override="childStyle">
                                        <p:cTn id="34" dur="500" fill="hold"/>
                                        <p:tgtEl>
                                          <p:spTgt spid="116">
                                            <p:txEl>
                                              <p:pRg st="7" end="7"/>
                                            </p:txEl>
                                          </p:spTgt>
                                        </p:tgtEl>
                                        <p:attrNameLst>
                                          <p:attrName>style.color</p:attrName>
                                        </p:attrNameLst>
                                      </p:cBhvr>
                                      <p:to>
                                        <p:clrVal>
                                          <a:schemeClr val="accent2"/>
                                        </p:clrVal>
                                      </p:to>
                                    </p:set>
                                    <p:set>
                                      <p:cBhvr>
                                        <p:cTn id="35" dur="500" fill="hold"/>
                                        <p:tgtEl>
                                          <p:spTgt spid="116">
                                            <p:txEl>
                                              <p:pRg st="7" end="7"/>
                                            </p:txEl>
                                          </p:spTgt>
                                        </p:tgtEl>
                                        <p:attrNameLst>
                                          <p:attrName>fillcolor</p:attrName>
                                        </p:attrNameLst>
                                      </p:cBhvr>
                                      <p:to>
                                        <p:clrVal>
                                          <a:schemeClr val="accent2"/>
                                        </p:clrVal>
                                      </p:to>
                                    </p:set>
                                    <p:set>
                                      <p:cBhvr>
                                        <p:cTn id="36" dur="500" fill="hold"/>
                                        <p:tgtEl>
                                          <p:spTgt spid="11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105458"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400" dirty="0">
                <a:latin typeface="Consolas" panose="020B0609020204030204" pitchFamily="49" charset="0"/>
                <a:ea typeface="Quicksand"/>
                <a:cs typeface="Quicksand"/>
                <a:sym typeface="Quicksand"/>
              </a:rPr>
              <a:t>    4. Hướng tiếp cận thực hiện – Birds Eye View </a:t>
            </a:r>
            <a:endParaRPr sz="2400" dirty="0">
              <a:latin typeface="Consolas" panose="020B0609020204030204" pitchFamily="49" charset="0"/>
              <a:ea typeface="Quicksand"/>
              <a:cs typeface="Quicksand"/>
              <a:sym typeface="Quicksand"/>
            </a:endParaRPr>
          </a:p>
        </p:txBody>
      </p:sp>
      <p:pic>
        <p:nvPicPr>
          <p:cNvPr id="7170" name="Picture 2" descr="Birds-Eye View">
            <a:extLst>
              <a:ext uri="{FF2B5EF4-FFF2-40B4-BE49-F238E27FC236}">
                <a16:creationId xmlns:a16="http://schemas.microsoft.com/office/drawing/2014/main" id="{D418FE76-C52F-4E12-9D67-2980C9CB80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455" y="1884738"/>
            <a:ext cx="6354617" cy="285957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CFF6F4-762B-4AE9-BC83-152255B579B2}"/>
              </a:ext>
            </a:extLst>
          </p:cNvPr>
          <p:cNvSpPr txBox="1"/>
          <p:nvPr/>
        </p:nvSpPr>
        <p:spPr>
          <a:xfrm>
            <a:off x="625763" y="846018"/>
            <a:ext cx="7892473" cy="1059201"/>
          </a:xfrm>
          <a:prstGeom prst="rect">
            <a:avLst/>
          </a:prstGeom>
          <a:noFill/>
        </p:spPr>
        <p:txBody>
          <a:bodyPr wrap="square">
            <a:spAutoFit/>
          </a:bodyPr>
          <a:lstStyle/>
          <a:p>
            <a:pPr marL="285750" indent="-285750" algn="just">
              <a:lnSpc>
                <a:spcPct val="135000"/>
              </a:lnSpc>
              <a:spcAft>
                <a:spcPts val="600"/>
              </a:spcAft>
              <a:buFont typeface="Wingdings" panose="05000000000000000000" pitchFamily="2" charset="2"/>
              <a:buChar char="q"/>
            </a:pPr>
            <a:r>
              <a:rPr lang="en-US" sz="1600" b="1" dirty="0">
                <a:effectLst/>
                <a:latin typeface="Consolas" panose="020B0609020204030204" pitchFamily="49" charset="0"/>
                <a:ea typeface="Calibri" panose="020F0502020204030204" pitchFamily="34" charset="0"/>
                <a:cs typeface="Times New Roman" panose="02020603050405020304" pitchFamily="18" charset="0"/>
              </a:rPr>
              <a:t>Perspective Transform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được</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sử</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dụng</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để</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chuyển</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đổi</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góc</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nhìn</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của</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hình</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ảnh</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từ</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góc</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nhìn</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camera sang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góc</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nhìn</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từ</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trên</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cao</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(bird's-eye view)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của</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đường</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đi</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a:t>
            </a:r>
          </a:p>
        </p:txBody>
      </p:sp>
      <p:pic>
        <p:nvPicPr>
          <p:cNvPr id="7" name="Picture 6">
            <a:extLst>
              <a:ext uri="{FF2B5EF4-FFF2-40B4-BE49-F238E27FC236}">
                <a16:creationId xmlns:a16="http://schemas.microsoft.com/office/drawing/2014/main" id="{FDC50DCD-A820-4934-A349-6A0C88D948BB}"/>
              </a:ext>
            </a:extLst>
          </p:cNvPr>
          <p:cNvPicPr>
            <a:picLocks noChangeAspect="1"/>
          </p:cNvPicPr>
          <p:nvPr/>
        </p:nvPicPr>
        <p:blipFill>
          <a:blip r:embed="rId4"/>
          <a:stretch>
            <a:fillRect/>
          </a:stretch>
        </p:blipFill>
        <p:spPr>
          <a:xfrm>
            <a:off x="13666847" y="574009"/>
            <a:ext cx="4131043" cy="3995482"/>
          </a:xfrm>
          <a:prstGeom prst="rect">
            <a:avLst/>
          </a:prstGeom>
        </p:spPr>
      </p:pic>
      <p:sp>
        <p:nvSpPr>
          <p:cNvPr id="6" name="Google Shape;98;p18">
            <a:extLst>
              <a:ext uri="{FF2B5EF4-FFF2-40B4-BE49-F238E27FC236}">
                <a16:creationId xmlns:a16="http://schemas.microsoft.com/office/drawing/2014/main" id="{7E38C1F2-5751-4619-AC07-7F6BC17441C9}"/>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20</a:t>
            </a:fld>
            <a:endParaRPr dirty="0"/>
          </a:p>
        </p:txBody>
      </p:sp>
    </p:spTree>
    <p:extLst>
      <p:ext uri="{BB962C8B-B14F-4D97-AF65-F5344CB8AC3E}">
        <p14:creationId xmlns:p14="http://schemas.microsoft.com/office/powerpoint/2010/main" val="1570387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105458"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400" dirty="0">
                <a:latin typeface="Consolas" panose="020B0609020204030204" pitchFamily="49" charset="0"/>
                <a:ea typeface="Quicksand"/>
                <a:cs typeface="Quicksand"/>
                <a:sym typeface="Quicksand"/>
              </a:rPr>
              <a:t>    4. Hướng tiếp cận thực hiện – Birds Eye View </a:t>
            </a:r>
            <a:endParaRPr sz="2400" dirty="0">
              <a:latin typeface="Consolas" panose="020B0609020204030204" pitchFamily="49" charset="0"/>
              <a:ea typeface="Quicksand"/>
              <a:cs typeface="Quicksand"/>
              <a:sym typeface="Quicksand"/>
            </a:endParaRPr>
          </a:p>
        </p:txBody>
      </p:sp>
      <p:pic>
        <p:nvPicPr>
          <p:cNvPr id="6" name="Picture 5">
            <a:extLst>
              <a:ext uri="{FF2B5EF4-FFF2-40B4-BE49-F238E27FC236}">
                <a16:creationId xmlns:a16="http://schemas.microsoft.com/office/drawing/2014/main" id="{749E0897-9B07-4E63-84FD-C3EA43E51337}"/>
              </a:ext>
            </a:extLst>
          </p:cNvPr>
          <p:cNvPicPr>
            <a:picLocks noChangeAspect="1"/>
          </p:cNvPicPr>
          <p:nvPr/>
        </p:nvPicPr>
        <p:blipFill>
          <a:blip r:embed="rId3"/>
          <a:stretch>
            <a:fillRect/>
          </a:stretch>
        </p:blipFill>
        <p:spPr>
          <a:xfrm>
            <a:off x="2506478" y="812800"/>
            <a:ext cx="4131043" cy="3892042"/>
          </a:xfrm>
          <a:prstGeom prst="rect">
            <a:avLst/>
          </a:prstGeom>
        </p:spPr>
      </p:pic>
      <p:sp>
        <p:nvSpPr>
          <p:cNvPr id="7" name="TextBox 6">
            <a:extLst>
              <a:ext uri="{FF2B5EF4-FFF2-40B4-BE49-F238E27FC236}">
                <a16:creationId xmlns:a16="http://schemas.microsoft.com/office/drawing/2014/main" id="{1E4BE9C5-0CA3-4698-A982-93A4F527E222}"/>
              </a:ext>
            </a:extLst>
          </p:cNvPr>
          <p:cNvSpPr txBox="1"/>
          <p:nvPr/>
        </p:nvSpPr>
        <p:spPr>
          <a:xfrm>
            <a:off x="-8618500" y="2042149"/>
            <a:ext cx="7892473" cy="1059201"/>
          </a:xfrm>
          <a:prstGeom prst="rect">
            <a:avLst/>
          </a:prstGeom>
          <a:noFill/>
        </p:spPr>
        <p:txBody>
          <a:bodyPr wrap="square">
            <a:spAutoFit/>
          </a:bodyPr>
          <a:lstStyle/>
          <a:p>
            <a:pPr marL="285750" indent="-285750" algn="just">
              <a:lnSpc>
                <a:spcPct val="135000"/>
              </a:lnSpc>
              <a:spcAft>
                <a:spcPts val="600"/>
              </a:spcAft>
              <a:buFont typeface="Wingdings" panose="05000000000000000000" pitchFamily="2" charset="2"/>
              <a:buChar char="q"/>
            </a:pPr>
            <a:r>
              <a:rPr lang="en-US" sz="1600" b="1" dirty="0">
                <a:effectLst/>
                <a:latin typeface="Consolas" panose="020B0609020204030204" pitchFamily="49" charset="0"/>
                <a:ea typeface="Calibri" panose="020F0502020204030204" pitchFamily="34" charset="0"/>
                <a:cs typeface="Times New Roman" panose="02020603050405020304" pitchFamily="18" charset="0"/>
              </a:rPr>
              <a:t>Perspective Transform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được</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sử</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dụng</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để</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chuyển</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đổi</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góc</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nhìn</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của</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hình</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ảnh</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từ</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góc</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nhìn</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camera sang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góc</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nhìn</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từ</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trên</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cao</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(bird's-eye view)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của</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đường</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 </a:t>
            </a:r>
            <a:r>
              <a:rPr lang="en-US" sz="1600" b="1" dirty="0" err="1">
                <a:effectLst/>
                <a:latin typeface="Consolas" panose="020B0609020204030204" pitchFamily="49" charset="0"/>
                <a:ea typeface="Calibri" panose="020F0502020204030204" pitchFamily="34" charset="0"/>
                <a:cs typeface="Times New Roman" panose="02020603050405020304" pitchFamily="18" charset="0"/>
              </a:rPr>
              <a:t>đi</a:t>
            </a:r>
            <a:r>
              <a:rPr lang="en-US" sz="1600" b="1" dirty="0">
                <a:effectLst/>
                <a:latin typeface="Consolas" panose="020B0609020204030204" pitchFamily="49" charset="0"/>
                <a:ea typeface="Calibri" panose="020F0502020204030204" pitchFamily="34" charset="0"/>
                <a:cs typeface="Times New Roman" panose="02020603050405020304" pitchFamily="18" charset="0"/>
              </a:rPr>
              <a:t>.</a:t>
            </a:r>
          </a:p>
        </p:txBody>
      </p:sp>
      <p:sp>
        <p:nvSpPr>
          <p:cNvPr id="5" name="Google Shape;98;p18">
            <a:extLst>
              <a:ext uri="{FF2B5EF4-FFF2-40B4-BE49-F238E27FC236}">
                <a16:creationId xmlns:a16="http://schemas.microsoft.com/office/drawing/2014/main" id="{B4FEC4F4-E390-4E55-8C43-E1B4F512C2D4}"/>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21</a:t>
            </a:fld>
            <a:endParaRPr dirty="0"/>
          </a:p>
        </p:txBody>
      </p:sp>
    </p:spTree>
    <p:extLst>
      <p:ext uri="{BB962C8B-B14F-4D97-AF65-F5344CB8AC3E}">
        <p14:creationId xmlns:p14="http://schemas.microsoft.com/office/powerpoint/2010/main" val="752152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Consolas" panose="020B0609020204030204" pitchFamily="49" charset="0"/>
                <a:ea typeface="Quicksand"/>
                <a:cs typeface="Quicksand"/>
                <a:sym typeface="Quicksand"/>
              </a:rPr>
              <a:t>  4. Hướng tiếp cận thực hiện - Thresholding</a:t>
            </a:r>
            <a:endParaRPr sz="2800" dirty="0">
              <a:latin typeface="Consolas" panose="020B0609020204030204" pitchFamily="49" charset="0"/>
              <a:ea typeface="Quicksand"/>
              <a:cs typeface="Quicksand"/>
              <a:sym typeface="Quicksand"/>
            </a:endParaRPr>
          </a:p>
        </p:txBody>
      </p:sp>
      <p:pic>
        <p:nvPicPr>
          <p:cNvPr id="4" name="Picture 2" descr="đường ống">
            <a:extLst>
              <a:ext uri="{FF2B5EF4-FFF2-40B4-BE49-F238E27FC236}">
                <a16:creationId xmlns:a16="http://schemas.microsoft.com/office/drawing/2014/main" id="{4A853014-F238-4D65-B495-943A020FFE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081" y="808304"/>
            <a:ext cx="7340922" cy="398361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8;p18">
            <a:extLst>
              <a:ext uri="{FF2B5EF4-FFF2-40B4-BE49-F238E27FC236}">
                <a16:creationId xmlns:a16="http://schemas.microsoft.com/office/drawing/2014/main" id="{511C1962-7CDA-46D8-9CE4-FDD64047FCE3}"/>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22</a:t>
            </a:fld>
            <a:endParaRPr dirty="0"/>
          </a:p>
        </p:txBody>
      </p:sp>
    </p:spTree>
    <p:extLst>
      <p:ext uri="{BB962C8B-B14F-4D97-AF65-F5344CB8AC3E}">
        <p14:creationId xmlns:p14="http://schemas.microsoft.com/office/powerpoint/2010/main" val="2229728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105458"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400" dirty="0">
                <a:latin typeface="Consolas" panose="020B0609020204030204" pitchFamily="49" charset="0"/>
                <a:ea typeface="Quicksand"/>
                <a:cs typeface="Quicksand"/>
                <a:sym typeface="Quicksand"/>
              </a:rPr>
              <a:t>    4. Hướng tiếp cận thực hiện – Sliding Window </a:t>
            </a:r>
            <a:endParaRPr sz="2400" dirty="0">
              <a:latin typeface="Consolas" panose="020B0609020204030204" pitchFamily="49" charset="0"/>
              <a:ea typeface="Quicksand"/>
              <a:cs typeface="Quicksand"/>
              <a:sym typeface="Quicksand"/>
            </a:endParaRPr>
          </a:p>
        </p:txBody>
      </p:sp>
      <p:sp>
        <p:nvSpPr>
          <p:cNvPr id="6" name="TextBox 5">
            <a:extLst>
              <a:ext uri="{FF2B5EF4-FFF2-40B4-BE49-F238E27FC236}">
                <a16:creationId xmlns:a16="http://schemas.microsoft.com/office/drawing/2014/main" id="{CFA8F1CF-DAC2-4A57-BB86-DE7920BEBF8E}"/>
              </a:ext>
            </a:extLst>
          </p:cNvPr>
          <p:cNvSpPr txBox="1"/>
          <p:nvPr/>
        </p:nvSpPr>
        <p:spPr>
          <a:xfrm>
            <a:off x="485669" y="950195"/>
            <a:ext cx="7790873" cy="830997"/>
          </a:xfrm>
          <a:prstGeom prst="rect">
            <a:avLst/>
          </a:prstGeom>
          <a:noFill/>
        </p:spPr>
        <p:txBody>
          <a:bodyPr wrap="square">
            <a:spAutoFit/>
          </a:bodyPr>
          <a:lstStyle/>
          <a:p>
            <a:pPr marL="285750" indent="-285750">
              <a:buFont typeface="Wingdings" panose="05000000000000000000" pitchFamily="2" charset="2"/>
              <a:buChar char="q"/>
            </a:pPr>
            <a:r>
              <a:rPr lang="vi-VN" sz="1600" b="1" dirty="0">
                <a:latin typeface="Consolas" panose="020B0609020204030204" pitchFamily="49" charset="0"/>
              </a:rPr>
              <a:t>S</a:t>
            </a:r>
            <a:r>
              <a:rPr lang="en-US" sz="1600" b="1" dirty="0">
                <a:latin typeface="Consolas" panose="020B0609020204030204" pitchFamily="49" charset="0"/>
              </a:rPr>
              <a:t>ử </a:t>
            </a:r>
            <a:r>
              <a:rPr lang="en-US" sz="1600" b="1" dirty="0" err="1">
                <a:latin typeface="Consolas" panose="020B0609020204030204" pitchFamily="49" charset="0"/>
              </a:rPr>
              <a:t>dụng</a:t>
            </a:r>
            <a:r>
              <a:rPr lang="en-US" sz="1600" b="1" dirty="0">
                <a:latin typeface="Consolas" panose="020B0609020204030204" pitchFamily="49" charset="0"/>
              </a:rPr>
              <a:t> </a:t>
            </a:r>
            <a:r>
              <a:rPr lang="en-US" sz="1600" b="1" dirty="0" err="1">
                <a:latin typeface="Consolas" panose="020B0609020204030204" pitchFamily="49" charset="0"/>
              </a:rPr>
              <a:t>một</a:t>
            </a:r>
            <a:r>
              <a:rPr lang="en-US" sz="1600" b="1" dirty="0">
                <a:latin typeface="Consolas" panose="020B0609020204030204" pitchFamily="49" charset="0"/>
              </a:rPr>
              <a:t> </a:t>
            </a:r>
            <a:r>
              <a:rPr lang="en-US" sz="1600" b="1" dirty="0" err="1">
                <a:latin typeface="Consolas" panose="020B0609020204030204" pitchFamily="49" charset="0"/>
              </a:rPr>
              <a:t>cửa</a:t>
            </a:r>
            <a:r>
              <a:rPr lang="en-US" sz="1600" b="1" dirty="0">
                <a:latin typeface="Consolas" panose="020B0609020204030204" pitchFamily="49" charset="0"/>
              </a:rPr>
              <a:t> </a:t>
            </a:r>
            <a:r>
              <a:rPr lang="en-US" sz="1600" b="1" dirty="0" err="1">
                <a:latin typeface="Consolas" panose="020B0609020204030204" pitchFamily="49" charset="0"/>
              </a:rPr>
              <a:t>sổ</a:t>
            </a:r>
            <a:r>
              <a:rPr lang="en-US" sz="1600" b="1" dirty="0">
                <a:latin typeface="Consolas" panose="020B0609020204030204" pitchFamily="49" charset="0"/>
              </a:rPr>
              <a:t> </a:t>
            </a:r>
            <a:r>
              <a:rPr lang="en-US" sz="1600" b="1" dirty="0" err="1">
                <a:latin typeface="Consolas" panose="020B0609020204030204" pitchFamily="49" charset="0"/>
              </a:rPr>
              <a:t>trượt</a:t>
            </a:r>
            <a:r>
              <a:rPr lang="en-US" sz="1600" b="1" dirty="0">
                <a:latin typeface="Consolas" panose="020B0609020204030204" pitchFamily="49" charset="0"/>
              </a:rPr>
              <a:t>, </a:t>
            </a:r>
            <a:r>
              <a:rPr lang="en-US" sz="1600" b="1" dirty="0" err="1">
                <a:latin typeface="Consolas" panose="020B0609020204030204" pitchFamily="49" charset="0"/>
              </a:rPr>
              <a:t>được</a:t>
            </a:r>
            <a:r>
              <a:rPr lang="en-US" sz="1600" b="1" dirty="0">
                <a:latin typeface="Consolas" panose="020B0609020204030204" pitchFamily="49" charset="0"/>
              </a:rPr>
              <a:t> </a:t>
            </a:r>
            <a:r>
              <a:rPr lang="en-US" sz="1600" b="1" dirty="0" err="1">
                <a:latin typeface="Consolas" panose="020B0609020204030204" pitchFamily="49" charset="0"/>
              </a:rPr>
              <a:t>đặt</a:t>
            </a:r>
            <a:r>
              <a:rPr lang="en-US" sz="1600" b="1" dirty="0">
                <a:latin typeface="Consolas" panose="020B0609020204030204" pitchFamily="49" charset="0"/>
              </a:rPr>
              <a:t> </a:t>
            </a:r>
            <a:r>
              <a:rPr lang="en-US" sz="1600" b="1" dirty="0" err="1">
                <a:latin typeface="Consolas" panose="020B0609020204030204" pitchFamily="49" charset="0"/>
              </a:rPr>
              <a:t>xung</a:t>
            </a:r>
            <a:r>
              <a:rPr lang="en-US" sz="1600" b="1" dirty="0">
                <a:latin typeface="Consolas" panose="020B0609020204030204" pitchFamily="49" charset="0"/>
              </a:rPr>
              <a:t> </a:t>
            </a:r>
            <a:r>
              <a:rPr lang="en-US" sz="1600" b="1" dirty="0" err="1">
                <a:latin typeface="Consolas" panose="020B0609020204030204" pitchFamily="49" charset="0"/>
              </a:rPr>
              <a:t>quanh</a:t>
            </a:r>
            <a:r>
              <a:rPr lang="en-US" sz="1600" b="1" dirty="0">
                <a:latin typeface="Consolas" panose="020B0609020204030204" pitchFamily="49" charset="0"/>
              </a:rPr>
              <a:t> </a:t>
            </a:r>
            <a:r>
              <a:rPr lang="en-US" sz="1600" b="1" dirty="0" err="1">
                <a:latin typeface="Consolas" panose="020B0609020204030204" pitchFamily="49" charset="0"/>
              </a:rPr>
              <a:t>các</a:t>
            </a:r>
            <a:r>
              <a:rPr lang="en-US" sz="1600" b="1" dirty="0">
                <a:latin typeface="Consolas" panose="020B0609020204030204" pitchFamily="49" charset="0"/>
              </a:rPr>
              <a:t> </a:t>
            </a:r>
            <a:r>
              <a:rPr lang="en-US" sz="1600" b="1" dirty="0" err="1">
                <a:latin typeface="Consolas" panose="020B0609020204030204" pitchFamily="49" charset="0"/>
              </a:rPr>
              <a:t>tâm</a:t>
            </a:r>
            <a:r>
              <a:rPr lang="en-US" sz="1600" b="1" dirty="0">
                <a:latin typeface="Consolas" panose="020B0609020204030204" pitchFamily="49" charset="0"/>
              </a:rPr>
              <a:t> </a:t>
            </a:r>
            <a:r>
              <a:rPr lang="en-US" sz="1600" b="1" dirty="0" err="1">
                <a:latin typeface="Consolas" panose="020B0609020204030204" pitchFamily="49" charset="0"/>
              </a:rPr>
              <a:t>đường</a:t>
            </a:r>
            <a:r>
              <a:rPr lang="en-US" sz="1600" b="1" dirty="0">
                <a:latin typeface="Consolas" panose="020B0609020204030204" pitchFamily="49" charset="0"/>
              </a:rPr>
              <a:t>, </a:t>
            </a:r>
            <a:r>
              <a:rPr lang="en-US" sz="1600" b="1" dirty="0" err="1">
                <a:latin typeface="Consolas" panose="020B0609020204030204" pitchFamily="49" charset="0"/>
              </a:rPr>
              <a:t>để</a:t>
            </a:r>
            <a:r>
              <a:rPr lang="en-US" sz="1600" b="1" dirty="0">
                <a:latin typeface="Consolas" panose="020B0609020204030204" pitchFamily="49" charset="0"/>
              </a:rPr>
              <a:t> </a:t>
            </a:r>
            <a:r>
              <a:rPr lang="en-US" sz="1600" b="1" dirty="0" err="1">
                <a:latin typeface="Consolas" panose="020B0609020204030204" pitchFamily="49" charset="0"/>
              </a:rPr>
              <a:t>tìm</a:t>
            </a:r>
            <a:r>
              <a:rPr lang="en-US" sz="1600" b="1" dirty="0">
                <a:latin typeface="Consolas" panose="020B0609020204030204" pitchFamily="49" charset="0"/>
              </a:rPr>
              <a:t> </a:t>
            </a:r>
            <a:r>
              <a:rPr lang="en-US" sz="1600" b="1" dirty="0" err="1">
                <a:latin typeface="Consolas" panose="020B0609020204030204" pitchFamily="49" charset="0"/>
              </a:rPr>
              <a:t>và</a:t>
            </a:r>
            <a:r>
              <a:rPr lang="en-US" sz="1600" b="1" dirty="0">
                <a:latin typeface="Consolas" panose="020B0609020204030204" pitchFamily="49" charset="0"/>
              </a:rPr>
              <a:t> </a:t>
            </a:r>
            <a:r>
              <a:rPr lang="en-US" sz="1600" b="1" dirty="0" err="1">
                <a:latin typeface="Consolas" panose="020B0609020204030204" pitchFamily="49" charset="0"/>
              </a:rPr>
              <a:t>đi</a:t>
            </a:r>
            <a:r>
              <a:rPr lang="en-US" sz="1600" b="1" dirty="0">
                <a:latin typeface="Consolas" panose="020B0609020204030204" pitchFamily="49" charset="0"/>
              </a:rPr>
              <a:t> </a:t>
            </a:r>
            <a:r>
              <a:rPr lang="en-US" sz="1600" b="1" dirty="0" err="1">
                <a:latin typeface="Consolas" panose="020B0609020204030204" pitchFamily="49" charset="0"/>
              </a:rPr>
              <a:t>theo</a:t>
            </a:r>
            <a:r>
              <a:rPr lang="en-US" sz="1600" b="1" dirty="0">
                <a:latin typeface="Consolas" panose="020B0609020204030204" pitchFamily="49" charset="0"/>
              </a:rPr>
              <a:t> </a:t>
            </a:r>
            <a:r>
              <a:rPr lang="en-US" sz="1600" b="1" dirty="0" err="1">
                <a:latin typeface="Consolas" panose="020B0609020204030204" pitchFamily="49" charset="0"/>
              </a:rPr>
              <a:t>các</a:t>
            </a:r>
            <a:r>
              <a:rPr lang="en-US" sz="1600" b="1" dirty="0">
                <a:latin typeface="Consolas" panose="020B0609020204030204" pitchFamily="49" charset="0"/>
              </a:rPr>
              <a:t> </a:t>
            </a:r>
            <a:r>
              <a:rPr lang="en-US" sz="1600" b="1" dirty="0" err="1">
                <a:latin typeface="Consolas" panose="020B0609020204030204" pitchFamily="49" charset="0"/>
              </a:rPr>
              <a:t>đường</a:t>
            </a:r>
            <a:r>
              <a:rPr lang="en-US" sz="1600" b="1" dirty="0">
                <a:latin typeface="Consolas" panose="020B0609020204030204" pitchFamily="49" charset="0"/>
              </a:rPr>
              <a:t> </a:t>
            </a:r>
            <a:r>
              <a:rPr lang="en-US" sz="1600" b="1" dirty="0" err="1">
                <a:latin typeface="Consolas" panose="020B0609020204030204" pitchFamily="49" charset="0"/>
              </a:rPr>
              <a:t>phân</a:t>
            </a:r>
            <a:r>
              <a:rPr lang="en-US" sz="1600" b="1" dirty="0">
                <a:latin typeface="Consolas" panose="020B0609020204030204" pitchFamily="49" charset="0"/>
              </a:rPr>
              <a:t> </a:t>
            </a:r>
            <a:r>
              <a:rPr lang="en-US" sz="1600" b="1" dirty="0" err="1">
                <a:latin typeface="Consolas" panose="020B0609020204030204" pitchFamily="49" charset="0"/>
              </a:rPr>
              <a:t>làn</a:t>
            </a:r>
            <a:r>
              <a:rPr lang="en-US" sz="1600" b="1" dirty="0">
                <a:latin typeface="Consolas" panose="020B0609020204030204" pitchFamily="49" charset="0"/>
              </a:rPr>
              <a:t> </a:t>
            </a:r>
            <a:r>
              <a:rPr lang="en-US" sz="1600" b="1" dirty="0" err="1">
                <a:latin typeface="Consolas" panose="020B0609020204030204" pitchFamily="49" charset="0"/>
              </a:rPr>
              <a:t>từ</a:t>
            </a:r>
            <a:r>
              <a:rPr lang="en-US" sz="1600" b="1" dirty="0">
                <a:latin typeface="Consolas" panose="020B0609020204030204" pitchFamily="49" charset="0"/>
              </a:rPr>
              <a:t> </a:t>
            </a:r>
            <a:r>
              <a:rPr lang="en-US" sz="1600" b="1" dirty="0" err="1">
                <a:latin typeface="Consolas" panose="020B0609020204030204" pitchFamily="49" charset="0"/>
              </a:rPr>
              <a:t>dưới</a:t>
            </a:r>
            <a:r>
              <a:rPr lang="en-US" sz="1600" b="1" dirty="0">
                <a:latin typeface="Consolas" panose="020B0609020204030204" pitchFamily="49" charset="0"/>
              </a:rPr>
              <a:t> </a:t>
            </a:r>
            <a:r>
              <a:rPr lang="en-US" sz="1600" b="1" dirty="0" err="1">
                <a:latin typeface="Consolas" panose="020B0609020204030204" pitchFamily="49" charset="0"/>
              </a:rPr>
              <a:t>lên</a:t>
            </a:r>
            <a:r>
              <a:rPr lang="en-US" sz="1600" b="1" dirty="0">
                <a:latin typeface="Consolas" panose="020B0609020204030204" pitchFamily="49" charset="0"/>
              </a:rPr>
              <a:t> </a:t>
            </a:r>
            <a:r>
              <a:rPr lang="en-US" sz="1600" b="1" dirty="0" err="1">
                <a:latin typeface="Consolas" panose="020B0609020204030204" pitchFamily="49" charset="0"/>
              </a:rPr>
              <a:t>trên</a:t>
            </a:r>
            <a:r>
              <a:rPr lang="en-US" sz="1600" b="1" dirty="0">
                <a:latin typeface="Consolas" panose="020B0609020204030204" pitchFamily="49" charset="0"/>
              </a:rPr>
              <a:t> </a:t>
            </a:r>
            <a:r>
              <a:rPr lang="en-US" sz="1600" b="1" dirty="0" err="1">
                <a:latin typeface="Consolas" panose="020B0609020204030204" pitchFamily="49" charset="0"/>
              </a:rPr>
              <a:t>cùng</a:t>
            </a:r>
            <a:r>
              <a:rPr lang="en-US" sz="1600" b="1" dirty="0">
                <a:latin typeface="Consolas" panose="020B0609020204030204" pitchFamily="49" charset="0"/>
              </a:rPr>
              <a:t> </a:t>
            </a:r>
            <a:r>
              <a:rPr lang="en-US" sz="1600" b="1" dirty="0" err="1">
                <a:latin typeface="Consolas" panose="020B0609020204030204" pitchFamily="49" charset="0"/>
              </a:rPr>
              <a:t>của</a:t>
            </a:r>
            <a:r>
              <a:rPr lang="en-US" sz="1600" b="1" dirty="0">
                <a:latin typeface="Consolas" panose="020B0609020204030204" pitchFamily="49" charset="0"/>
              </a:rPr>
              <a:t> </a:t>
            </a:r>
            <a:r>
              <a:rPr lang="en-US" sz="1600" b="1" dirty="0" err="1">
                <a:latin typeface="Consolas" panose="020B0609020204030204" pitchFamily="49" charset="0"/>
              </a:rPr>
              <a:t>hình</a:t>
            </a:r>
            <a:r>
              <a:rPr lang="en-US" sz="1600" b="1" dirty="0">
                <a:latin typeface="Consolas" panose="020B0609020204030204" pitchFamily="49" charset="0"/>
              </a:rPr>
              <a:t> </a:t>
            </a:r>
            <a:r>
              <a:rPr lang="en-US" sz="1600" b="1" dirty="0" err="1">
                <a:latin typeface="Consolas" panose="020B0609020204030204" pitchFamily="49" charset="0"/>
              </a:rPr>
              <a:t>ảnh</a:t>
            </a:r>
            <a:r>
              <a:rPr lang="en-US" sz="1600" b="1" dirty="0">
                <a:latin typeface="Consolas" panose="020B0609020204030204" pitchFamily="49" charset="0"/>
              </a:rPr>
              <a:t>/</a:t>
            </a:r>
            <a:r>
              <a:rPr lang="en-US" sz="1600" b="1" dirty="0" err="1">
                <a:latin typeface="Consolas" panose="020B0609020204030204" pitchFamily="49" charset="0"/>
              </a:rPr>
              <a:t>khung</a:t>
            </a:r>
            <a:r>
              <a:rPr lang="en-US" sz="1600" b="1" dirty="0">
                <a:latin typeface="Consolas" panose="020B0609020204030204" pitchFamily="49" charset="0"/>
              </a:rPr>
              <a:t>.</a:t>
            </a:r>
          </a:p>
        </p:txBody>
      </p:sp>
      <p:pic>
        <p:nvPicPr>
          <p:cNvPr id="4" name="Picture 3">
            <a:extLst>
              <a:ext uri="{FF2B5EF4-FFF2-40B4-BE49-F238E27FC236}">
                <a16:creationId xmlns:a16="http://schemas.microsoft.com/office/drawing/2014/main" id="{1F0E5FAB-8B1F-4431-8D7A-AA44162C4111}"/>
              </a:ext>
            </a:extLst>
          </p:cNvPr>
          <p:cNvPicPr>
            <a:picLocks noChangeAspect="1"/>
          </p:cNvPicPr>
          <p:nvPr/>
        </p:nvPicPr>
        <p:blipFill>
          <a:blip r:embed="rId3"/>
          <a:stretch>
            <a:fillRect/>
          </a:stretch>
        </p:blipFill>
        <p:spPr>
          <a:xfrm>
            <a:off x="1488752" y="1781192"/>
            <a:ext cx="5784706" cy="2864090"/>
          </a:xfrm>
          <a:prstGeom prst="rect">
            <a:avLst/>
          </a:prstGeom>
        </p:spPr>
      </p:pic>
      <p:sp>
        <p:nvSpPr>
          <p:cNvPr id="5" name="Google Shape;98;p18">
            <a:extLst>
              <a:ext uri="{FF2B5EF4-FFF2-40B4-BE49-F238E27FC236}">
                <a16:creationId xmlns:a16="http://schemas.microsoft.com/office/drawing/2014/main" id="{DC278AFA-4042-4011-8C0B-61B89DE4F0CE}"/>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23</a:t>
            </a:fld>
            <a:endParaRPr dirty="0"/>
          </a:p>
        </p:txBody>
      </p:sp>
    </p:spTree>
    <p:extLst>
      <p:ext uri="{BB962C8B-B14F-4D97-AF65-F5344CB8AC3E}">
        <p14:creationId xmlns:p14="http://schemas.microsoft.com/office/powerpoint/2010/main" val="1688037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105458"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400" dirty="0">
                <a:latin typeface="Consolas" panose="020B0609020204030204" pitchFamily="49" charset="0"/>
                <a:ea typeface="Quicksand"/>
                <a:cs typeface="Quicksand"/>
                <a:sym typeface="Quicksand"/>
              </a:rPr>
              <a:t>    4. Hướng tiếp cận thực hiện – Sliding Window </a:t>
            </a:r>
            <a:endParaRPr sz="2400" dirty="0">
              <a:latin typeface="Consolas" panose="020B0609020204030204" pitchFamily="49" charset="0"/>
              <a:ea typeface="Quicksand"/>
              <a:cs typeface="Quicksand"/>
              <a:sym typeface="Quicksand"/>
            </a:endParaRPr>
          </a:p>
        </p:txBody>
      </p:sp>
      <p:pic>
        <p:nvPicPr>
          <p:cNvPr id="8194" name="Picture 2" descr="Slidig Window Search">
            <a:extLst>
              <a:ext uri="{FF2B5EF4-FFF2-40B4-BE49-F238E27FC236}">
                <a16:creationId xmlns:a16="http://schemas.microsoft.com/office/drawing/2014/main" id="{7808E2BD-CE4A-47DB-855E-1107D8F1F1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754" y="2197676"/>
            <a:ext cx="2393373" cy="237155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Fit Polynomial">
            <a:extLst>
              <a:ext uri="{FF2B5EF4-FFF2-40B4-BE49-F238E27FC236}">
                <a16:creationId xmlns:a16="http://schemas.microsoft.com/office/drawing/2014/main" id="{BBA66C23-BD77-4CF4-AEC9-92CFC7CB1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6542" y="2206909"/>
            <a:ext cx="4114040" cy="23038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A8F1CF-DAC2-4A57-BB86-DE7920BEBF8E}"/>
              </a:ext>
            </a:extLst>
          </p:cNvPr>
          <p:cNvSpPr txBox="1"/>
          <p:nvPr/>
        </p:nvSpPr>
        <p:spPr>
          <a:xfrm>
            <a:off x="485669" y="950195"/>
            <a:ext cx="8214986" cy="646331"/>
          </a:xfrm>
          <a:prstGeom prst="rect">
            <a:avLst/>
          </a:prstGeom>
          <a:noFill/>
        </p:spPr>
        <p:txBody>
          <a:bodyPr wrap="square">
            <a:spAutoFit/>
          </a:bodyPr>
          <a:lstStyle/>
          <a:p>
            <a:pPr marL="285750" indent="-285750">
              <a:buFont typeface="Wingdings" panose="05000000000000000000" pitchFamily="2" charset="2"/>
              <a:buChar char="q"/>
            </a:pPr>
            <a:r>
              <a:rPr lang="vi-VN" sz="1800" b="1" dirty="0">
                <a:latin typeface="Consolas" panose="020B0609020204030204" pitchFamily="49" charset="0"/>
                <a:ea typeface="Calibri" panose="020F0502020204030204" pitchFamily="34" charset="0"/>
              </a:rPr>
              <a:t>K</a:t>
            </a:r>
            <a:r>
              <a:rPr lang="vi-VN" sz="1800" b="1" dirty="0">
                <a:effectLst/>
                <a:latin typeface="Consolas" panose="020B0609020204030204" pitchFamily="49" charset="0"/>
                <a:ea typeface="Calibri" panose="020F0502020204030204" pitchFamily="34" charset="0"/>
              </a:rPr>
              <a:t>hi các pixel làn đường đã được định vị, ta có thể tìm kiếm các vị trí pixel x và y để khớp với đường cong đa thức bậc 2</a:t>
            </a:r>
            <a:endParaRPr lang="en-US" sz="1600" b="1" dirty="0">
              <a:latin typeface="Consolas" panose="020B0609020204030204" pitchFamily="49" charset="0"/>
            </a:endParaRPr>
          </a:p>
        </p:txBody>
      </p:sp>
      <p:sp>
        <p:nvSpPr>
          <p:cNvPr id="7" name="Google Shape;98;p18">
            <a:extLst>
              <a:ext uri="{FF2B5EF4-FFF2-40B4-BE49-F238E27FC236}">
                <a16:creationId xmlns:a16="http://schemas.microsoft.com/office/drawing/2014/main" id="{93520FA1-C9A2-4202-A1CD-15D7A222E039}"/>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24</a:t>
            </a:fld>
            <a:endParaRPr dirty="0"/>
          </a:p>
        </p:txBody>
      </p:sp>
    </p:spTree>
    <p:extLst>
      <p:ext uri="{BB962C8B-B14F-4D97-AF65-F5344CB8AC3E}">
        <p14:creationId xmlns:p14="http://schemas.microsoft.com/office/powerpoint/2010/main" val="3868519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105458"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Consolas" panose="020B0609020204030204" pitchFamily="49" charset="0"/>
                <a:ea typeface="Quicksand"/>
                <a:cs typeface="Quicksand"/>
                <a:sym typeface="Quicksand"/>
              </a:rPr>
              <a:t>    4. Hướng tiếp cận thực hiện – Final Result </a:t>
            </a:r>
            <a:endParaRPr sz="2800" dirty="0">
              <a:latin typeface="Consolas" panose="020B0609020204030204" pitchFamily="49" charset="0"/>
              <a:ea typeface="Quicksand"/>
              <a:cs typeface="Quicksand"/>
              <a:sym typeface="Quicksand"/>
            </a:endParaRPr>
          </a:p>
        </p:txBody>
      </p:sp>
      <p:pic>
        <p:nvPicPr>
          <p:cNvPr id="3" name="Picture 2">
            <a:extLst>
              <a:ext uri="{FF2B5EF4-FFF2-40B4-BE49-F238E27FC236}">
                <a16:creationId xmlns:a16="http://schemas.microsoft.com/office/drawing/2014/main" id="{A4E56EA1-41DD-4EDF-A9F2-2C8DB4174738}"/>
              </a:ext>
            </a:extLst>
          </p:cNvPr>
          <p:cNvPicPr>
            <a:picLocks noChangeAspect="1"/>
          </p:cNvPicPr>
          <p:nvPr/>
        </p:nvPicPr>
        <p:blipFill>
          <a:blip r:embed="rId3"/>
          <a:stretch>
            <a:fillRect/>
          </a:stretch>
        </p:blipFill>
        <p:spPr>
          <a:xfrm>
            <a:off x="546172" y="1542474"/>
            <a:ext cx="8051655" cy="3078574"/>
          </a:xfrm>
          <a:prstGeom prst="rect">
            <a:avLst/>
          </a:prstGeom>
        </p:spPr>
      </p:pic>
      <p:sp>
        <p:nvSpPr>
          <p:cNvPr id="5" name="TextBox 4">
            <a:extLst>
              <a:ext uri="{FF2B5EF4-FFF2-40B4-BE49-F238E27FC236}">
                <a16:creationId xmlns:a16="http://schemas.microsoft.com/office/drawing/2014/main" id="{02CB4E84-85EF-4EDF-A634-FFC5B972BC68}"/>
              </a:ext>
            </a:extLst>
          </p:cNvPr>
          <p:cNvSpPr txBox="1"/>
          <p:nvPr/>
        </p:nvSpPr>
        <p:spPr>
          <a:xfrm>
            <a:off x="485669" y="950195"/>
            <a:ext cx="8214986" cy="830997"/>
          </a:xfrm>
          <a:prstGeom prst="rect">
            <a:avLst/>
          </a:prstGeom>
          <a:noFill/>
        </p:spPr>
        <p:txBody>
          <a:bodyPr wrap="square">
            <a:spAutoFit/>
          </a:bodyPr>
          <a:lstStyle/>
          <a:p>
            <a:pPr marL="285750" indent="-285750">
              <a:buFont typeface="Wingdings" panose="05000000000000000000" pitchFamily="2" charset="2"/>
              <a:buChar char="q"/>
            </a:pPr>
            <a:r>
              <a:rPr lang="vi-VN" sz="1600" b="1" dirty="0">
                <a:latin typeface="Consolas" panose="020B0609020204030204" pitchFamily="49" charset="0"/>
              </a:rPr>
              <a:t>Từ các đường pixel làn đường ta có thể tính thêm các thông số khác: hệ số đường cong, khoảng cách đến trung tâm, cảnh báo,.. Từ đó, hiển thị dữ liệu lên màn hình.</a:t>
            </a:r>
            <a:endParaRPr lang="en-US" sz="1600" b="1" dirty="0">
              <a:latin typeface="Consolas" panose="020B0609020204030204" pitchFamily="49" charset="0"/>
            </a:endParaRPr>
          </a:p>
        </p:txBody>
      </p:sp>
      <p:sp>
        <p:nvSpPr>
          <p:cNvPr id="6" name="Google Shape;98;p18">
            <a:extLst>
              <a:ext uri="{FF2B5EF4-FFF2-40B4-BE49-F238E27FC236}">
                <a16:creationId xmlns:a16="http://schemas.microsoft.com/office/drawing/2014/main" id="{1EEFB2A7-EB49-4B2E-AAD3-4654E2B0D094}"/>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25</a:t>
            </a:fld>
            <a:endParaRPr dirty="0"/>
          </a:p>
        </p:txBody>
      </p:sp>
    </p:spTree>
    <p:extLst>
      <p:ext uri="{BB962C8B-B14F-4D97-AF65-F5344CB8AC3E}">
        <p14:creationId xmlns:p14="http://schemas.microsoft.com/office/powerpoint/2010/main" val="995113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105458"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Consolas" panose="020B0609020204030204" pitchFamily="49" charset="0"/>
                <a:ea typeface="Quicksand"/>
                <a:cs typeface="Quicksand"/>
                <a:sym typeface="Quicksand"/>
              </a:rPr>
              <a:t>    4. Hướng tiếp cận thực hiện – Kết quả </a:t>
            </a:r>
            <a:endParaRPr sz="2800" dirty="0">
              <a:latin typeface="Consolas" panose="020B0609020204030204" pitchFamily="49" charset="0"/>
              <a:ea typeface="Quicksand"/>
              <a:cs typeface="Quicksand"/>
              <a:sym typeface="Quicksand"/>
            </a:endParaRPr>
          </a:p>
        </p:txBody>
      </p:sp>
      <p:pic>
        <p:nvPicPr>
          <p:cNvPr id="4" name="Picture 3">
            <a:extLst>
              <a:ext uri="{FF2B5EF4-FFF2-40B4-BE49-F238E27FC236}">
                <a16:creationId xmlns:a16="http://schemas.microsoft.com/office/drawing/2014/main" id="{04FE6381-FB65-4555-91E1-067843574B6E}"/>
              </a:ext>
            </a:extLst>
          </p:cNvPr>
          <p:cNvPicPr>
            <a:picLocks noChangeAspect="1"/>
          </p:cNvPicPr>
          <p:nvPr/>
        </p:nvPicPr>
        <p:blipFill>
          <a:blip r:embed="rId3"/>
          <a:stretch>
            <a:fillRect/>
          </a:stretch>
        </p:blipFill>
        <p:spPr>
          <a:xfrm>
            <a:off x="1523999" y="932320"/>
            <a:ext cx="5976396" cy="3361723"/>
          </a:xfrm>
          <a:prstGeom prst="rect">
            <a:avLst/>
          </a:prstGeom>
        </p:spPr>
      </p:pic>
      <p:pic>
        <p:nvPicPr>
          <p:cNvPr id="8" name="Picture 7">
            <a:extLst>
              <a:ext uri="{FF2B5EF4-FFF2-40B4-BE49-F238E27FC236}">
                <a16:creationId xmlns:a16="http://schemas.microsoft.com/office/drawing/2014/main" id="{1402C1C0-4D67-4853-B18E-1C400E2101FC}"/>
              </a:ext>
            </a:extLst>
          </p:cNvPr>
          <p:cNvPicPr>
            <a:picLocks noChangeAspect="1"/>
          </p:cNvPicPr>
          <p:nvPr/>
        </p:nvPicPr>
        <p:blipFill>
          <a:blip r:embed="rId4"/>
          <a:stretch>
            <a:fillRect/>
          </a:stretch>
        </p:blipFill>
        <p:spPr>
          <a:xfrm>
            <a:off x="10520569" y="932320"/>
            <a:ext cx="6197837" cy="3361723"/>
          </a:xfrm>
          <a:prstGeom prst="rect">
            <a:avLst/>
          </a:prstGeom>
        </p:spPr>
      </p:pic>
      <p:sp>
        <p:nvSpPr>
          <p:cNvPr id="10" name="TextBox 9">
            <a:extLst>
              <a:ext uri="{FF2B5EF4-FFF2-40B4-BE49-F238E27FC236}">
                <a16:creationId xmlns:a16="http://schemas.microsoft.com/office/drawing/2014/main" id="{D3757ED5-0610-4533-A051-A483D22419FB}"/>
              </a:ext>
            </a:extLst>
          </p:cNvPr>
          <p:cNvSpPr txBox="1"/>
          <p:nvPr/>
        </p:nvSpPr>
        <p:spPr>
          <a:xfrm>
            <a:off x="187415" y="4427129"/>
            <a:ext cx="8214986" cy="338554"/>
          </a:xfrm>
          <a:prstGeom prst="rect">
            <a:avLst/>
          </a:prstGeom>
          <a:noFill/>
        </p:spPr>
        <p:txBody>
          <a:bodyPr wrap="square">
            <a:spAutoFit/>
          </a:bodyPr>
          <a:lstStyle/>
          <a:p>
            <a:pPr algn="ctr"/>
            <a:r>
              <a:rPr lang="vi-VN" sz="1600" b="1" dirty="0">
                <a:latin typeface="Consolas" panose="020B0609020204030204" pitchFamily="49" charset="0"/>
              </a:rPr>
              <a:t>Kết quả thử nghiệm với làn đường có làn trái vàng</a:t>
            </a:r>
            <a:endParaRPr lang="en-US" sz="1600" b="1" dirty="0">
              <a:latin typeface="Consolas" panose="020B0609020204030204" pitchFamily="49" charset="0"/>
            </a:endParaRPr>
          </a:p>
        </p:txBody>
      </p:sp>
      <p:sp>
        <p:nvSpPr>
          <p:cNvPr id="6" name="Google Shape;98;p18">
            <a:extLst>
              <a:ext uri="{FF2B5EF4-FFF2-40B4-BE49-F238E27FC236}">
                <a16:creationId xmlns:a16="http://schemas.microsoft.com/office/drawing/2014/main" id="{CC4FF5AF-FC53-4B26-A88A-981B72050D7B}"/>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26</a:t>
            </a:fld>
            <a:endParaRPr dirty="0"/>
          </a:p>
        </p:txBody>
      </p:sp>
    </p:spTree>
    <p:extLst>
      <p:ext uri="{BB962C8B-B14F-4D97-AF65-F5344CB8AC3E}">
        <p14:creationId xmlns:p14="http://schemas.microsoft.com/office/powerpoint/2010/main" val="1007209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105458"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400" dirty="0">
                <a:latin typeface="Consolas" panose="020B0609020204030204" pitchFamily="49" charset="0"/>
                <a:ea typeface="Quicksand"/>
                <a:cs typeface="Quicksand"/>
                <a:sym typeface="Quicksand"/>
              </a:rPr>
              <a:t>    4. Hướng tiếp cận thực hiện – Kết quả</a:t>
            </a:r>
            <a:endParaRPr sz="2400" dirty="0">
              <a:latin typeface="Consolas" panose="020B0609020204030204" pitchFamily="49" charset="0"/>
              <a:ea typeface="Quicksand"/>
              <a:cs typeface="Quicksand"/>
              <a:sym typeface="Quicksand"/>
            </a:endParaRPr>
          </a:p>
        </p:txBody>
      </p:sp>
      <p:sp>
        <p:nvSpPr>
          <p:cNvPr id="10" name="TextBox 9">
            <a:extLst>
              <a:ext uri="{FF2B5EF4-FFF2-40B4-BE49-F238E27FC236}">
                <a16:creationId xmlns:a16="http://schemas.microsoft.com/office/drawing/2014/main" id="{D3757ED5-0610-4533-A051-A483D22419FB}"/>
              </a:ext>
            </a:extLst>
          </p:cNvPr>
          <p:cNvSpPr txBox="1"/>
          <p:nvPr/>
        </p:nvSpPr>
        <p:spPr>
          <a:xfrm>
            <a:off x="187415" y="4427129"/>
            <a:ext cx="8214986" cy="338554"/>
          </a:xfrm>
          <a:prstGeom prst="rect">
            <a:avLst/>
          </a:prstGeom>
          <a:noFill/>
        </p:spPr>
        <p:txBody>
          <a:bodyPr wrap="square">
            <a:spAutoFit/>
          </a:bodyPr>
          <a:lstStyle/>
          <a:p>
            <a:pPr algn="ctr"/>
            <a:r>
              <a:rPr lang="vi-VN" sz="1600" b="1" dirty="0">
                <a:latin typeface="Consolas" panose="020B0609020204030204" pitchFamily="49" charset="0"/>
              </a:rPr>
              <a:t>Kết quả thử nghiệm với làn đường có 2 làn trắng</a:t>
            </a:r>
            <a:endParaRPr lang="en-US" sz="1600" b="1" dirty="0">
              <a:latin typeface="Consolas" panose="020B0609020204030204" pitchFamily="49" charset="0"/>
            </a:endParaRPr>
          </a:p>
        </p:txBody>
      </p:sp>
      <p:pic>
        <p:nvPicPr>
          <p:cNvPr id="6" name="Picture 5">
            <a:extLst>
              <a:ext uri="{FF2B5EF4-FFF2-40B4-BE49-F238E27FC236}">
                <a16:creationId xmlns:a16="http://schemas.microsoft.com/office/drawing/2014/main" id="{D37ED196-6240-4640-897E-E703E35AA096}"/>
              </a:ext>
            </a:extLst>
          </p:cNvPr>
          <p:cNvPicPr>
            <a:picLocks noChangeAspect="1"/>
          </p:cNvPicPr>
          <p:nvPr/>
        </p:nvPicPr>
        <p:blipFill>
          <a:blip r:embed="rId3"/>
          <a:stretch>
            <a:fillRect/>
          </a:stretch>
        </p:blipFill>
        <p:spPr>
          <a:xfrm>
            <a:off x="-7342209" y="1065406"/>
            <a:ext cx="5976396" cy="3361723"/>
          </a:xfrm>
          <a:prstGeom prst="rect">
            <a:avLst/>
          </a:prstGeom>
        </p:spPr>
      </p:pic>
      <p:pic>
        <p:nvPicPr>
          <p:cNvPr id="7" name="Picture 6">
            <a:extLst>
              <a:ext uri="{FF2B5EF4-FFF2-40B4-BE49-F238E27FC236}">
                <a16:creationId xmlns:a16="http://schemas.microsoft.com/office/drawing/2014/main" id="{005EC93F-D669-4C9C-93B5-E83E2C79CE4F}"/>
              </a:ext>
            </a:extLst>
          </p:cNvPr>
          <p:cNvPicPr>
            <a:picLocks noChangeAspect="1"/>
          </p:cNvPicPr>
          <p:nvPr/>
        </p:nvPicPr>
        <p:blipFill>
          <a:blip r:embed="rId4"/>
          <a:stretch>
            <a:fillRect/>
          </a:stretch>
        </p:blipFill>
        <p:spPr>
          <a:xfrm>
            <a:off x="1195989" y="890888"/>
            <a:ext cx="6197837" cy="3361723"/>
          </a:xfrm>
          <a:prstGeom prst="rect">
            <a:avLst/>
          </a:prstGeom>
        </p:spPr>
      </p:pic>
      <p:sp>
        <p:nvSpPr>
          <p:cNvPr id="8" name="Google Shape;98;p18">
            <a:extLst>
              <a:ext uri="{FF2B5EF4-FFF2-40B4-BE49-F238E27FC236}">
                <a16:creationId xmlns:a16="http://schemas.microsoft.com/office/drawing/2014/main" id="{3F40C5DC-92FA-41A5-ACEE-8D69176C1EBA}"/>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27</a:t>
            </a:fld>
            <a:endParaRPr dirty="0"/>
          </a:p>
        </p:txBody>
      </p:sp>
    </p:spTree>
    <p:extLst>
      <p:ext uri="{BB962C8B-B14F-4D97-AF65-F5344CB8AC3E}">
        <p14:creationId xmlns:p14="http://schemas.microsoft.com/office/powerpoint/2010/main" val="2586171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105458"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400" dirty="0">
                <a:latin typeface="Consolas" panose="020B0609020204030204" pitchFamily="49" charset="0"/>
                <a:ea typeface="Quicksand"/>
                <a:cs typeface="Quicksand"/>
                <a:sym typeface="Quicksand"/>
              </a:rPr>
              <a:t>    4. Kết quả và đánh giá – Dataset thử nghiệm</a:t>
            </a:r>
            <a:endParaRPr sz="2400" dirty="0">
              <a:latin typeface="Consolas" panose="020B0609020204030204" pitchFamily="49" charset="0"/>
              <a:ea typeface="Quicksand"/>
              <a:cs typeface="Quicksand"/>
              <a:sym typeface="Quicksand"/>
            </a:endParaRPr>
          </a:p>
        </p:txBody>
      </p:sp>
      <p:sp>
        <p:nvSpPr>
          <p:cNvPr id="8" name="TextBox 7">
            <a:extLst>
              <a:ext uri="{FF2B5EF4-FFF2-40B4-BE49-F238E27FC236}">
                <a16:creationId xmlns:a16="http://schemas.microsoft.com/office/drawing/2014/main" id="{FD905470-D54B-404D-965C-A9609292779C}"/>
              </a:ext>
            </a:extLst>
          </p:cNvPr>
          <p:cNvSpPr txBox="1"/>
          <p:nvPr/>
        </p:nvSpPr>
        <p:spPr>
          <a:xfrm>
            <a:off x="692727" y="954259"/>
            <a:ext cx="8451273" cy="1538883"/>
          </a:xfrm>
          <a:prstGeom prst="rect">
            <a:avLst/>
          </a:prstGeom>
          <a:noFill/>
        </p:spPr>
        <p:txBody>
          <a:bodyPr wrap="square">
            <a:spAutoFit/>
          </a:bodyPr>
          <a:lstStyle/>
          <a:p>
            <a:pPr algn="l" fontAlgn="base"/>
            <a:r>
              <a:rPr lang="en-US" sz="2000" b="1" i="0" dirty="0">
                <a:solidFill>
                  <a:srgbClr val="202124"/>
                </a:solidFill>
                <a:effectLst/>
                <a:latin typeface="Consolas" panose="020B0609020204030204" pitchFamily="49" charset="0"/>
              </a:rPr>
              <a:t>KITTI-Road/Lane Detection Evaluation 2013</a:t>
            </a:r>
            <a:endParaRPr lang="vi-VN" sz="2000" b="1" i="0" dirty="0">
              <a:solidFill>
                <a:srgbClr val="202124"/>
              </a:solidFill>
              <a:effectLst/>
              <a:latin typeface="Consolas" panose="020B0609020204030204" pitchFamily="49" charset="0"/>
            </a:endParaRPr>
          </a:p>
          <a:p>
            <a:pPr marL="0" lvl="0" indent="0" algn="l" rtl="0">
              <a:spcBef>
                <a:spcPts val="0"/>
              </a:spcBef>
              <a:spcAft>
                <a:spcPts val="0"/>
              </a:spcAft>
              <a:buNone/>
            </a:pPr>
            <a:r>
              <a:rPr lang="vi-VN" sz="2000" b="1" i="0" dirty="0">
                <a:solidFill>
                  <a:srgbClr val="202124"/>
                </a:solidFill>
                <a:effectLst/>
                <a:latin typeface="Consolas" panose="020B0609020204030204" pitchFamily="49" charset="0"/>
              </a:rPr>
              <a:t>- </a:t>
            </a:r>
            <a:r>
              <a:rPr lang="vi-VN" sz="1800" i="0" dirty="0">
                <a:solidFill>
                  <a:schemeClr val="tx1">
                    <a:lumMod val="95000"/>
                    <a:lumOff val="5000"/>
                  </a:schemeClr>
                </a:solidFill>
                <a:effectLst/>
                <a:latin typeface="Consolas" panose="020B0609020204030204" pitchFamily="49" charset="0"/>
              </a:rPr>
              <a:t>Chứa</a:t>
            </a:r>
            <a:r>
              <a:rPr lang="en-US" sz="1800" i="0" dirty="0">
                <a:solidFill>
                  <a:schemeClr val="tx1">
                    <a:lumMod val="95000"/>
                    <a:lumOff val="5000"/>
                  </a:schemeClr>
                </a:solidFill>
                <a:effectLst/>
                <a:latin typeface="Consolas" panose="020B0609020204030204" pitchFamily="49" charset="0"/>
              </a:rPr>
              <a:t> 289 training </a:t>
            </a:r>
            <a:r>
              <a:rPr lang="vi-VN" sz="1800" i="0" dirty="0">
                <a:solidFill>
                  <a:schemeClr val="tx1">
                    <a:lumMod val="95000"/>
                    <a:lumOff val="5000"/>
                  </a:schemeClr>
                </a:solidFill>
                <a:effectLst/>
                <a:latin typeface="Consolas" panose="020B0609020204030204" pitchFamily="49" charset="0"/>
              </a:rPr>
              <a:t>ảnh</a:t>
            </a:r>
            <a:r>
              <a:rPr lang="en-US" sz="1800" i="0" dirty="0">
                <a:solidFill>
                  <a:schemeClr val="tx1">
                    <a:lumMod val="95000"/>
                    <a:lumOff val="5000"/>
                  </a:schemeClr>
                </a:solidFill>
                <a:effectLst/>
                <a:latin typeface="Consolas" panose="020B0609020204030204" pitchFamily="49" charset="0"/>
              </a:rPr>
              <a:t> 290 </a:t>
            </a:r>
            <a:r>
              <a:rPr lang="vi-VN" sz="1800" i="0" dirty="0">
                <a:solidFill>
                  <a:schemeClr val="tx1">
                    <a:lumMod val="95000"/>
                    <a:lumOff val="5000"/>
                  </a:schemeClr>
                </a:solidFill>
                <a:effectLst/>
                <a:latin typeface="Consolas" panose="020B0609020204030204" pitchFamily="49" charset="0"/>
              </a:rPr>
              <a:t>ảnh test cung cấp các nhãn đường đi đã được gán chính xác cho từng hình ảnh trong tập dữ liệu. </a:t>
            </a:r>
          </a:p>
          <a:p>
            <a:pPr marL="0" lvl="0" indent="0" algn="l" rtl="0">
              <a:spcBef>
                <a:spcPts val="0"/>
              </a:spcBef>
              <a:spcAft>
                <a:spcPts val="0"/>
              </a:spcAft>
              <a:buNone/>
            </a:pPr>
            <a:r>
              <a:rPr lang="vi-VN" sz="1600" b="1" i="0" dirty="0">
                <a:solidFill>
                  <a:srgbClr val="3C4043"/>
                </a:solidFill>
                <a:effectLst/>
                <a:latin typeface="Inter"/>
              </a:rPr>
              <a:t> </a:t>
            </a:r>
            <a:endParaRPr lang="vi-VN" sz="1600" b="0" i="0" dirty="0">
              <a:solidFill>
                <a:srgbClr val="D1D5DB"/>
              </a:solidFill>
              <a:effectLst/>
              <a:latin typeface="Söhne"/>
            </a:endParaRPr>
          </a:p>
          <a:p>
            <a:pPr algn="l" fontAlgn="base"/>
            <a:endParaRPr lang="en-US" sz="2000" b="1" i="0" dirty="0">
              <a:solidFill>
                <a:srgbClr val="202124"/>
              </a:solidFill>
              <a:effectLst/>
              <a:latin typeface="Consolas" panose="020B0609020204030204" pitchFamily="49" charset="0"/>
            </a:endParaRPr>
          </a:p>
        </p:txBody>
      </p:sp>
      <p:pic>
        <p:nvPicPr>
          <p:cNvPr id="9218" name="Picture 2" descr="The results on KITTI ROAD benchmark. Figure a, b and c are testing... |  Download Scientific Diagram">
            <a:extLst>
              <a:ext uri="{FF2B5EF4-FFF2-40B4-BE49-F238E27FC236}">
                <a16:creationId xmlns:a16="http://schemas.microsoft.com/office/drawing/2014/main" id="{846CF9BB-19DF-49D6-8224-D95C5C1CF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9437" y="2063750"/>
            <a:ext cx="4825618" cy="2679637"/>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8;p18">
            <a:extLst>
              <a:ext uri="{FF2B5EF4-FFF2-40B4-BE49-F238E27FC236}">
                <a16:creationId xmlns:a16="http://schemas.microsoft.com/office/drawing/2014/main" id="{9E2C457E-EC31-4B57-A46C-001CB4B16CDD}"/>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28</a:t>
            </a:fld>
            <a:endParaRPr dirty="0"/>
          </a:p>
        </p:txBody>
      </p:sp>
    </p:spTree>
    <p:extLst>
      <p:ext uri="{BB962C8B-B14F-4D97-AF65-F5344CB8AC3E}">
        <p14:creationId xmlns:p14="http://schemas.microsoft.com/office/powerpoint/2010/main" val="256866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105458"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400" dirty="0">
                <a:latin typeface="Consolas" panose="020B0609020204030204" pitchFamily="49" charset="0"/>
                <a:ea typeface="Quicksand"/>
                <a:cs typeface="Quicksand"/>
                <a:sym typeface="Quicksand"/>
              </a:rPr>
              <a:t>    4. Kết quả và đánh giá</a:t>
            </a:r>
            <a:endParaRPr sz="2400" dirty="0">
              <a:latin typeface="Consolas" panose="020B0609020204030204" pitchFamily="49" charset="0"/>
              <a:ea typeface="Quicksand"/>
              <a:cs typeface="Quicksand"/>
              <a:sym typeface="Quicksand"/>
            </a:endParaRPr>
          </a:p>
        </p:txBody>
      </p:sp>
      <p:pic>
        <p:nvPicPr>
          <p:cNvPr id="3" name="Picture 2">
            <a:extLst>
              <a:ext uri="{FF2B5EF4-FFF2-40B4-BE49-F238E27FC236}">
                <a16:creationId xmlns:a16="http://schemas.microsoft.com/office/drawing/2014/main" id="{246AA86A-413A-4408-BDCF-12F7299D2339}"/>
              </a:ext>
            </a:extLst>
          </p:cNvPr>
          <p:cNvPicPr>
            <a:picLocks noChangeAspect="1"/>
          </p:cNvPicPr>
          <p:nvPr/>
        </p:nvPicPr>
        <p:blipFill>
          <a:blip r:embed="rId3"/>
          <a:stretch>
            <a:fillRect/>
          </a:stretch>
        </p:blipFill>
        <p:spPr>
          <a:xfrm>
            <a:off x="1034472" y="1962676"/>
            <a:ext cx="7322319" cy="2208092"/>
          </a:xfrm>
          <a:prstGeom prst="rect">
            <a:avLst/>
          </a:prstGeom>
        </p:spPr>
      </p:pic>
      <p:pic>
        <p:nvPicPr>
          <p:cNvPr id="5" name="Picture 4">
            <a:extLst>
              <a:ext uri="{FF2B5EF4-FFF2-40B4-BE49-F238E27FC236}">
                <a16:creationId xmlns:a16="http://schemas.microsoft.com/office/drawing/2014/main" id="{40D7C46B-E8BE-4A89-BF8B-67CABD553FD4}"/>
              </a:ext>
            </a:extLst>
          </p:cNvPr>
          <p:cNvPicPr>
            <a:picLocks noChangeAspect="1"/>
          </p:cNvPicPr>
          <p:nvPr/>
        </p:nvPicPr>
        <p:blipFill>
          <a:blip r:embed="rId4"/>
          <a:stretch>
            <a:fillRect/>
          </a:stretch>
        </p:blipFill>
        <p:spPr>
          <a:xfrm>
            <a:off x="369054" y="1204798"/>
            <a:ext cx="3917019" cy="617273"/>
          </a:xfrm>
          <a:prstGeom prst="rect">
            <a:avLst/>
          </a:prstGeom>
        </p:spPr>
      </p:pic>
      <p:pic>
        <p:nvPicPr>
          <p:cNvPr id="7" name="Picture 6">
            <a:extLst>
              <a:ext uri="{FF2B5EF4-FFF2-40B4-BE49-F238E27FC236}">
                <a16:creationId xmlns:a16="http://schemas.microsoft.com/office/drawing/2014/main" id="{B30B65DD-DD3B-433B-9849-391961EE3C80}"/>
              </a:ext>
            </a:extLst>
          </p:cNvPr>
          <p:cNvPicPr>
            <a:picLocks noChangeAspect="1"/>
          </p:cNvPicPr>
          <p:nvPr/>
        </p:nvPicPr>
        <p:blipFill>
          <a:blip r:embed="rId5"/>
          <a:stretch>
            <a:fillRect/>
          </a:stretch>
        </p:blipFill>
        <p:spPr>
          <a:xfrm>
            <a:off x="4353886" y="1144149"/>
            <a:ext cx="4320914" cy="609653"/>
          </a:xfrm>
          <a:prstGeom prst="rect">
            <a:avLst/>
          </a:prstGeom>
        </p:spPr>
      </p:pic>
      <p:sp>
        <p:nvSpPr>
          <p:cNvPr id="9" name="TextBox 8">
            <a:extLst>
              <a:ext uri="{FF2B5EF4-FFF2-40B4-BE49-F238E27FC236}">
                <a16:creationId xmlns:a16="http://schemas.microsoft.com/office/drawing/2014/main" id="{138A564F-1512-4371-8962-B557D0EB9684}"/>
              </a:ext>
            </a:extLst>
          </p:cNvPr>
          <p:cNvSpPr txBox="1"/>
          <p:nvPr/>
        </p:nvSpPr>
        <p:spPr>
          <a:xfrm>
            <a:off x="1313019" y="4225753"/>
            <a:ext cx="7361781" cy="307777"/>
          </a:xfrm>
          <a:prstGeom prst="rect">
            <a:avLst/>
          </a:prstGeom>
          <a:noFill/>
        </p:spPr>
        <p:txBody>
          <a:bodyPr wrap="square" rtlCol="0">
            <a:spAutoFit/>
          </a:bodyPr>
          <a:lstStyle/>
          <a:p>
            <a:r>
              <a:rPr lang="vi-VN" b="1" dirty="0">
                <a:latin typeface="Consolas" panose="020B0609020204030204" pitchFamily="49" charset="0"/>
              </a:rPr>
              <a:t>Kết quả đánh giá trên Road KITTI Dataset (Intel Core I5 CPU, 4 cores)</a:t>
            </a:r>
            <a:endParaRPr lang="en-US" b="1" dirty="0">
              <a:latin typeface="Consolas" panose="020B0609020204030204" pitchFamily="49" charset="0"/>
            </a:endParaRPr>
          </a:p>
        </p:txBody>
      </p:sp>
      <p:sp>
        <p:nvSpPr>
          <p:cNvPr id="8" name="Google Shape;98;p18">
            <a:extLst>
              <a:ext uri="{FF2B5EF4-FFF2-40B4-BE49-F238E27FC236}">
                <a16:creationId xmlns:a16="http://schemas.microsoft.com/office/drawing/2014/main" id="{1F9AB8DC-0073-4192-A702-AAEC0F91A851}"/>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29</a:t>
            </a:fld>
            <a:endParaRPr dirty="0"/>
          </a:p>
        </p:txBody>
      </p:sp>
    </p:spTree>
    <p:extLst>
      <p:ext uri="{BB962C8B-B14F-4D97-AF65-F5344CB8AC3E}">
        <p14:creationId xmlns:p14="http://schemas.microsoft.com/office/powerpoint/2010/main" val="4064467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1. Giới thiệu bài toán</a:t>
            </a:r>
            <a:endParaRPr sz="2800" dirty="0">
              <a:latin typeface="Quicksand"/>
              <a:ea typeface="Quicksand"/>
              <a:cs typeface="Quicksand"/>
              <a:sym typeface="Quicksand"/>
            </a:endParaRPr>
          </a:p>
        </p:txBody>
      </p:sp>
      <p:sp>
        <p:nvSpPr>
          <p:cNvPr id="3" name="Text Placeholder 2">
            <a:extLst>
              <a:ext uri="{FF2B5EF4-FFF2-40B4-BE49-F238E27FC236}">
                <a16:creationId xmlns:a16="http://schemas.microsoft.com/office/drawing/2014/main" id="{B19C7F9D-5580-4B0F-A2F0-25B11B9436A1}"/>
              </a:ext>
            </a:extLst>
          </p:cNvPr>
          <p:cNvSpPr>
            <a:spLocks noGrp="1"/>
          </p:cNvSpPr>
          <p:nvPr>
            <p:ph type="body" idx="1"/>
          </p:nvPr>
        </p:nvSpPr>
        <p:spPr>
          <a:xfrm>
            <a:off x="234488" y="830947"/>
            <a:ext cx="8690400" cy="3876000"/>
          </a:xfrm>
        </p:spPr>
        <p:txBody>
          <a:bodyPr>
            <a:normAutofit/>
          </a:bodyPr>
          <a:lstStyle/>
          <a:p>
            <a:r>
              <a:rPr lang="vi-VN" sz="1800" b="1" dirty="0">
                <a:latin typeface="Consolas" panose="020B0609020204030204" pitchFamily="49" charset="0"/>
              </a:rPr>
              <a:t>ADAS – Advanced Driver Assistence Systems </a:t>
            </a:r>
            <a:r>
              <a:rPr lang="vi-VN" sz="1800" dirty="0">
                <a:latin typeface="Consolas" panose="020B0609020204030204" pitchFamily="49" charset="0"/>
              </a:rPr>
              <a:t>hỗ trợ con người điều khiển lái xe an toàn và thuận tiện hơn.</a:t>
            </a:r>
          </a:p>
          <a:p>
            <a:pPr marL="101600" indent="0">
              <a:buNone/>
            </a:pPr>
            <a:endParaRPr lang="en-US" sz="1800" dirty="0">
              <a:latin typeface="Consolas" panose="020B0609020204030204" pitchFamily="49" charset="0"/>
            </a:endParaRPr>
          </a:p>
          <a:p>
            <a:r>
              <a:rPr lang="vi-VN" sz="1800" b="1" dirty="0">
                <a:latin typeface="Consolas" panose="020B0609020204030204" pitchFamily="49" charset="0"/>
              </a:rPr>
              <a:t>Phát hiện làn đường </a:t>
            </a:r>
          </a:p>
          <a:p>
            <a:pPr lvl="1"/>
            <a:r>
              <a:rPr lang="vi-VN" sz="1600" dirty="0">
                <a:latin typeface="Consolas" panose="020B0609020204030204" pitchFamily="49" charset="0"/>
              </a:rPr>
              <a:t>Xác định ranh giới (</a:t>
            </a:r>
            <a:r>
              <a:rPr lang="vi-VN" sz="1600" b="1" dirty="0">
                <a:latin typeface="Consolas" panose="020B0609020204030204" pitchFamily="49" charset="0"/>
              </a:rPr>
              <a:t>bounding</a:t>
            </a:r>
            <a:r>
              <a:rPr lang="vi-VN" sz="1600" dirty="0">
                <a:latin typeface="Consolas" panose="020B0609020204030204" pitchFamily="49" charset="0"/>
              </a:rPr>
              <a:t>) các làn đường</a:t>
            </a:r>
          </a:p>
          <a:p>
            <a:pPr lvl="1"/>
            <a:r>
              <a:rPr lang="vi-VN" sz="1600" dirty="0">
                <a:latin typeface="Consolas" panose="020B0609020204030204" pitchFamily="49" charset="0"/>
              </a:rPr>
              <a:t>Định vị và theo dõi (</a:t>
            </a:r>
            <a:r>
              <a:rPr lang="vi-VN" sz="1600" b="1" dirty="0">
                <a:latin typeface="Consolas" panose="020B0609020204030204" pitchFamily="49" charset="0"/>
              </a:rPr>
              <a:t>tracking</a:t>
            </a:r>
            <a:r>
              <a:rPr lang="vi-VN" sz="1600" dirty="0">
                <a:latin typeface="Consolas" panose="020B0609020204030204" pitchFamily="49" charset="0"/>
              </a:rPr>
              <a:t>) làn đường </a:t>
            </a:r>
          </a:p>
          <a:p>
            <a:pPr marL="584200" lvl="1" indent="0">
              <a:buNone/>
            </a:pPr>
            <a:r>
              <a:rPr lang="vi-VN" sz="1600" dirty="0">
                <a:latin typeface="Consolas" panose="020B0609020204030204" pitchFamily="49" charset="0"/>
              </a:rPr>
              <a:t>trong thời gian thực.</a:t>
            </a:r>
          </a:p>
          <a:p>
            <a:pPr marL="584200" lvl="1" indent="0">
              <a:buNone/>
            </a:pPr>
            <a:endParaRPr lang="vi-VN" sz="1600" dirty="0">
              <a:latin typeface="Consolas" panose="020B0609020204030204" pitchFamily="49" charset="0"/>
            </a:endParaRPr>
          </a:p>
          <a:p>
            <a:pPr marL="584200" lvl="1" indent="0">
              <a:buNone/>
            </a:pPr>
            <a:endParaRPr lang="vi-VN" sz="1600" dirty="0">
              <a:latin typeface="Consolas" panose="020B0609020204030204" pitchFamily="49" charset="0"/>
            </a:endParaRPr>
          </a:p>
        </p:txBody>
      </p:sp>
      <p:pic>
        <p:nvPicPr>
          <p:cNvPr id="5" name="Picture 4">
            <a:extLst>
              <a:ext uri="{FF2B5EF4-FFF2-40B4-BE49-F238E27FC236}">
                <a16:creationId xmlns:a16="http://schemas.microsoft.com/office/drawing/2014/main" id="{11CC2FD2-B8C7-46B1-BF4B-6D2F85F29467}"/>
              </a:ext>
            </a:extLst>
          </p:cNvPr>
          <p:cNvPicPr>
            <a:picLocks noChangeAspect="1"/>
          </p:cNvPicPr>
          <p:nvPr/>
        </p:nvPicPr>
        <p:blipFill>
          <a:blip r:embed="rId3"/>
          <a:stretch>
            <a:fillRect/>
          </a:stretch>
        </p:blipFill>
        <p:spPr>
          <a:xfrm>
            <a:off x="763657" y="3107653"/>
            <a:ext cx="2135983" cy="114683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8EA32C25-D653-412B-8FD2-77BF0B18B059}"/>
              </a:ext>
            </a:extLst>
          </p:cNvPr>
          <p:cNvSpPr txBox="1"/>
          <p:nvPr/>
        </p:nvSpPr>
        <p:spPr>
          <a:xfrm>
            <a:off x="1066800" y="4312553"/>
            <a:ext cx="1501139" cy="307777"/>
          </a:xfrm>
          <a:prstGeom prst="rect">
            <a:avLst/>
          </a:prstGeom>
          <a:noFill/>
        </p:spPr>
        <p:txBody>
          <a:bodyPr wrap="square" rtlCol="0">
            <a:spAutoFit/>
          </a:bodyPr>
          <a:lstStyle/>
          <a:p>
            <a:r>
              <a:rPr lang="vi-VN" b="1" u="sng" dirty="0">
                <a:latin typeface="Consolas" panose="020B0609020204030204" pitchFamily="49" charset="0"/>
              </a:rPr>
              <a:t>Image / Frame</a:t>
            </a:r>
            <a:endParaRPr lang="en-US" b="1" u="sng" dirty="0">
              <a:latin typeface="Consolas" panose="020B0609020204030204" pitchFamily="49" charset="0"/>
            </a:endParaRPr>
          </a:p>
        </p:txBody>
      </p:sp>
      <p:cxnSp>
        <p:nvCxnSpPr>
          <p:cNvPr id="9" name="Straight Arrow Connector 8">
            <a:extLst>
              <a:ext uri="{FF2B5EF4-FFF2-40B4-BE49-F238E27FC236}">
                <a16:creationId xmlns:a16="http://schemas.microsoft.com/office/drawing/2014/main" id="{64709B3E-6D1D-477F-9CD0-9D3518DA51DC}"/>
              </a:ext>
            </a:extLst>
          </p:cNvPr>
          <p:cNvCxnSpPr>
            <a:cxnSpLocks/>
          </p:cNvCxnSpPr>
          <p:nvPr/>
        </p:nvCxnSpPr>
        <p:spPr>
          <a:xfrm flipV="1">
            <a:off x="2899640" y="3681070"/>
            <a:ext cx="67203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11F7C3E7-281E-4F20-B2AA-B730FE29B3C2}"/>
              </a:ext>
            </a:extLst>
          </p:cNvPr>
          <p:cNvPicPr>
            <a:picLocks noChangeAspect="1"/>
          </p:cNvPicPr>
          <p:nvPr/>
        </p:nvPicPr>
        <p:blipFill>
          <a:blip r:embed="rId4"/>
          <a:stretch>
            <a:fillRect/>
          </a:stretch>
        </p:blipFill>
        <p:spPr>
          <a:xfrm>
            <a:off x="3626136" y="3107653"/>
            <a:ext cx="2081524" cy="114683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cxnSp>
        <p:nvCxnSpPr>
          <p:cNvPr id="17" name="Connector: Elbow 16">
            <a:extLst>
              <a:ext uri="{FF2B5EF4-FFF2-40B4-BE49-F238E27FC236}">
                <a16:creationId xmlns:a16="http://schemas.microsoft.com/office/drawing/2014/main" id="{7D112BF9-336B-4EC6-BC14-942F36F865F0}"/>
              </a:ext>
            </a:extLst>
          </p:cNvPr>
          <p:cNvCxnSpPr>
            <a:cxnSpLocks/>
          </p:cNvCxnSpPr>
          <p:nvPr/>
        </p:nvCxnSpPr>
        <p:spPr>
          <a:xfrm rot="5400000" flipH="1" flipV="1">
            <a:off x="5384560" y="2028427"/>
            <a:ext cx="338705" cy="177402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07B3CC46-3807-458D-8460-F5CFF44E5517}"/>
              </a:ext>
            </a:extLst>
          </p:cNvPr>
          <p:cNvSpPr txBox="1"/>
          <p:nvPr/>
        </p:nvSpPr>
        <p:spPr>
          <a:xfrm>
            <a:off x="3916328" y="4349848"/>
            <a:ext cx="1501139" cy="307777"/>
          </a:xfrm>
          <a:prstGeom prst="rect">
            <a:avLst/>
          </a:prstGeom>
          <a:noFill/>
        </p:spPr>
        <p:txBody>
          <a:bodyPr wrap="square" rtlCol="0">
            <a:spAutoFit/>
          </a:bodyPr>
          <a:lstStyle/>
          <a:p>
            <a:pPr algn="ctr"/>
            <a:r>
              <a:rPr lang="en-US" b="1" u="sng" dirty="0">
                <a:latin typeface="Consolas" panose="020B0609020204030204" pitchFamily="49" charset="0"/>
              </a:rPr>
              <a:t>Output Image</a:t>
            </a:r>
          </a:p>
        </p:txBody>
      </p:sp>
      <p:sp>
        <p:nvSpPr>
          <p:cNvPr id="27" name="TextBox 26">
            <a:extLst>
              <a:ext uri="{FF2B5EF4-FFF2-40B4-BE49-F238E27FC236}">
                <a16:creationId xmlns:a16="http://schemas.microsoft.com/office/drawing/2014/main" id="{8CAA29B8-1332-439D-8E97-BD8A66F9B41A}"/>
              </a:ext>
            </a:extLst>
          </p:cNvPr>
          <p:cNvSpPr txBox="1"/>
          <p:nvPr/>
        </p:nvSpPr>
        <p:spPr>
          <a:xfrm>
            <a:off x="6789068" y="1449592"/>
            <a:ext cx="1501139" cy="307777"/>
          </a:xfrm>
          <a:prstGeom prst="rect">
            <a:avLst/>
          </a:prstGeom>
          <a:noFill/>
        </p:spPr>
        <p:txBody>
          <a:bodyPr wrap="square" rtlCol="0">
            <a:spAutoFit/>
          </a:bodyPr>
          <a:lstStyle/>
          <a:p>
            <a:pPr algn="ctr"/>
            <a:r>
              <a:rPr lang="en-US" b="1" u="sng" dirty="0">
                <a:latin typeface="Consolas" panose="020B0609020204030204" pitchFamily="49" charset="0"/>
              </a:rPr>
              <a:t>Output Video</a:t>
            </a:r>
          </a:p>
        </p:txBody>
      </p:sp>
      <p:pic>
        <p:nvPicPr>
          <p:cNvPr id="13" name="Picture 2" descr="GitHub - StevieG47/Lane-Detection: Lane Detection for autonomous driving  done in python/C++ OpenCV">
            <a:extLst>
              <a:ext uri="{FF2B5EF4-FFF2-40B4-BE49-F238E27FC236}">
                <a16:creationId xmlns:a16="http://schemas.microsoft.com/office/drawing/2014/main" id="{F41D6F11-A08B-4AFF-AE26-86BF1A1622CD}"/>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506886" y="2070313"/>
            <a:ext cx="2135983" cy="12014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Google Shape;98;p18">
            <a:extLst>
              <a:ext uri="{FF2B5EF4-FFF2-40B4-BE49-F238E27FC236}">
                <a16:creationId xmlns:a16="http://schemas.microsoft.com/office/drawing/2014/main" id="{24E7BA58-1B6E-4F5F-AEE6-EC26B4E2DB4E}"/>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3</a:t>
            </a:fld>
            <a:endParaRPr dirty="0"/>
          </a:p>
        </p:txBody>
      </p:sp>
    </p:spTree>
    <p:extLst>
      <p:ext uri="{BB962C8B-B14F-4D97-AF65-F5344CB8AC3E}">
        <p14:creationId xmlns:p14="http://schemas.microsoft.com/office/powerpoint/2010/main" val="1471641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26"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body" idx="1"/>
          </p:nvPr>
        </p:nvSpPr>
        <p:spPr>
          <a:xfrm>
            <a:off x="1" y="830950"/>
            <a:ext cx="3709218" cy="3984398"/>
          </a:xfrm>
          <a:prstGeom prst="rect">
            <a:avLst/>
          </a:prstGeom>
        </p:spPr>
        <p:txBody>
          <a:bodyPr spcFirstLastPara="1" wrap="square" lIns="68575" tIns="34275" rIns="68575" bIns="34275" anchor="t" anchorCtr="0">
            <a:normAutofit lnSpcReduction="10000"/>
          </a:bodyPr>
          <a:lstStyle/>
          <a:p>
            <a:pPr marL="0" lvl="0" indent="0" algn="l" rtl="0">
              <a:spcBef>
                <a:spcPts val="200"/>
              </a:spcBef>
              <a:spcAft>
                <a:spcPts val="0"/>
              </a:spcAft>
              <a:buNone/>
            </a:pPr>
            <a:r>
              <a:rPr lang="vi-VN" sz="1800" dirty="0">
                <a:latin typeface="Consolas" panose="020B0609020204030204" pitchFamily="49" charset="0"/>
                <a:ea typeface="Quicksand"/>
                <a:cs typeface="Quicksand"/>
                <a:sym typeface="Quicksand"/>
              </a:rPr>
              <a:t>2. </a:t>
            </a:r>
            <a:r>
              <a:rPr lang="vi-VN" sz="1800" b="1" dirty="0">
                <a:latin typeface="Consolas" panose="020B0609020204030204" pitchFamily="49" charset="0"/>
                <a:ea typeface="Quicksand"/>
                <a:cs typeface="Quicksand"/>
                <a:sym typeface="Quicksand"/>
              </a:rPr>
              <a:t>Dùng phương pháp học sâu</a:t>
            </a:r>
          </a:p>
          <a:p>
            <a:pPr marL="0" lvl="0" indent="0" algn="l" rtl="0">
              <a:spcBef>
                <a:spcPts val="200"/>
              </a:spcBef>
              <a:spcAft>
                <a:spcPts val="0"/>
              </a:spcAft>
              <a:buNone/>
            </a:pPr>
            <a:endParaRPr lang="vi-VN" sz="1800" dirty="0">
              <a:latin typeface="Consolas" panose="020B0609020204030204" pitchFamily="49" charset="0"/>
              <a:ea typeface="Quicksand"/>
              <a:cs typeface="Quicksand"/>
              <a:sym typeface="Quicksand"/>
            </a:endParaRPr>
          </a:p>
          <a:p>
            <a:pPr marL="0" lvl="0" indent="0" algn="l" rtl="0">
              <a:spcBef>
                <a:spcPts val="200"/>
              </a:spcBef>
              <a:spcAft>
                <a:spcPts val="0"/>
              </a:spcAft>
              <a:buNone/>
            </a:pPr>
            <a:r>
              <a:rPr lang="vi-VN" sz="1800" dirty="0">
                <a:latin typeface="Consolas" panose="020B0609020204030204" pitchFamily="49" charset="0"/>
                <a:ea typeface="Quicksand"/>
                <a:cs typeface="Quicksand"/>
                <a:sym typeface="Quicksand"/>
              </a:rPr>
              <a:t>Chức năng của mạng học sâu trong bài toán phát hiện làn đường là </a:t>
            </a:r>
            <a:r>
              <a:rPr lang="vi-VN" sz="1800" dirty="0">
                <a:solidFill>
                  <a:srgbClr val="FF0000"/>
                </a:solidFill>
                <a:latin typeface="Consolas" panose="020B0609020204030204" pitchFamily="49" charset="0"/>
                <a:ea typeface="Quicksand"/>
                <a:cs typeface="Quicksand"/>
                <a:sym typeface="Quicksand"/>
              </a:rPr>
              <a:t>học cách phân loại</a:t>
            </a:r>
            <a:r>
              <a:rPr lang="vi-VN" sz="1800" dirty="0">
                <a:latin typeface="Consolas" panose="020B0609020204030204" pitchFamily="49" charset="0"/>
                <a:ea typeface="Quicksand"/>
                <a:cs typeface="Quicksand"/>
                <a:sym typeface="Quicksand"/>
              </a:rPr>
              <a:t> các pixel trong hình ảnh thành </a:t>
            </a:r>
            <a:r>
              <a:rPr lang="vi-VN" sz="1800" dirty="0">
                <a:solidFill>
                  <a:srgbClr val="FF0000"/>
                </a:solidFill>
                <a:latin typeface="Consolas" panose="020B0609020204030204" pitchFamily="49" charset="0"/>
                <a:ea typeface="Quicksand"/>
                <a:cs typeface="Quicksand"/>
                <a:sym typeface="Quicksand"/>
              </a:rPr>
              <a:t>các pixel thuộc về đường</a:t>
            </a:r>
            <a:r>
              <a:rPr lang="vi-VN" sz="1800" dirty="0">
                <a:latin typeface="Consolas" panose="020B0609020204030204" pitchFamily="49" charset="0"/>
                <a:ea typeface="Quicksand"/>
                <a:cs typeface="Quicksand"/>
                <a:sym typeface="Quicksand"/>
              </a:rPr>
              <a:t>, giúp xe tự lái nhận biết và điều khiển hướng đi trên đường.</a:t>
            </a:r>
            <a:endParaRPr lang="en-US" sz="1800" dirty="0">
              <a:latin typeface="Consolas" panose="020B0609020204030204" pitchFamily="49" charset="0"/>
              <a:ea typeface="Quicksand"/>
              <a:cs typeface="Quicksand"/>
              <a:sym typeface="Quicksand"/>
            </a:endParaRPr>
          </a:p>
          <a:p>
            <a:pPr marL="0" lvl="0" indent="0" algn="l" rtl="0">
              <a:spcBef>
                <a:spcPts val="200"/>
              </a:spcBef>
              <a:spcAft>
                <a:spcPts val="0"/>
              </a:spcAft>
              <a:buNone/>
            </a:pPr>
            <a:endParaRPr lang="vi-VN" sz="1800" dirty="0">
              <a:latin typeface="Consolas" panose="020B0609020204030204" pitchFamily="49" charset="0"/>
              <a:ea typeface="Quicksand"/>
              <a:cs typeface="Quicksand"/>
              <a:sym typeface="Quicksand"/>
            </a:endParaRPr>
          </a:p>
          <a:p>
            <a:pPr marL="0" indent="0">
              <a:buNone/>
            </a:pPr>
            <a:r>
              <a:rPr lang="en-US" sz="1800" dirty="0">
                <a:latin typeface="Consolas" panose="020B0609020204030204" pitchFamily="49" charset="0"/>
                <a:ea typeface="Quicksand"/>
                <a:cs typeface="Quicksand"/>
                <a:sym typeface="Quicksand"/>
              </a:rPr>
              <a:t>=&gt; </a:t>
            </a:r>
            <a:r>
              <a:rPr lang="vi-VN" sz="1800" dirty="0">
                <a:latin typeface="Consolas" panose="020B0609020204030204" pitchFamily="49" charset="0"/>
                <a:ea typeface="Quicksand"/>
                <a:cs typeface="Quicksand"/>
                <a:sym typeface="Quicksand"/>
              </a:rPr>
              <a:t>xử lý ảnh để xác định vị trí và giới hạn đối tượng trong ảnh.</a:t>
            </a:r>
          </a:p>
          <a:p>
            <a:pPr marL="0" lvl="0" indent="0" algn="l" rtl="0">
              <a:spcBef>
                <a:spcPts val="200"/>
              </a:spcBef>
              <a:spcAft>
                <a:spcPts val="0"/>
              </a:spcAft>
              <a:buNone/>
            </a:pPr>
            <a:endParaRPr lang="vi-VN" sz="1800" dirty="0">
              <a:latin typeface="Consolas" panose="020B0609020204030204" pitchFamily="49" charset="0"/>
              <a:ea typeface="Quicksand"/>
              <a:cs typeface="Quicksand"/>
              <a:sym typeface="Quicksand"/>
            </a:endParaRPr>
          </a:p>
        </p:txBody>
      </p:sp>
      <p:sp>
        <p:nvSpPr>
          <p:cNvPr id="123" name="Google Shape;123;p21"/>
          <p:cNvSpPr txBox="1">
            <a:spLocks noGrp="1"/>
          </p:cNvSpPr>
          <p:nvPr>
            <p:ph type="title"/>
          </p:nvPr>
        </p:nvSpPr>
        <p:spPr>
          <a:xfrm>
            <a:off x="159756" y="96242"/>
            <a:ext cx="8690400" cy="463820"/>
          </a:xfrm>
          <a:prstGeom prst="rect">
            <a:avLst/>
          </a:prstGeom>
        </p:spPr>
        <p:txBody>
          <a:bodyPr spcFirstLastPara="1" wrap="square" lIns="68575" tIns="34275" rIns="68575" bIns="34275" anchor="ctr" anchorCtr="0">
            <a:noAutofit/>
          </a:bodyPr>
          <a:lstStyle/>
          <a:p>
            <a:pPr marL="88900" lvl="0" algn="l" rtl="0">
              <a:spcBef>
                <a:spcPts val="2000"/>
              </a:spcBef>
              <a:spcAft>
                <a:spcPts val="0"/>
              </a:spcAft>
              <a:buSzPts val="2200"/>
            </a:pPr>
            <a:r>
              <a:rPr lang="vi-VN" sz="2400" dirty="0">
                <a:latin typeface="Consolas" panose="020B0609020204030204" pitchFamily="49" charset="0"/>
                <a:ea typeface="Quicksand"/>
                <a:cs typeface="Quicksand"/>
                <a:sym typeface="Quicksand"/>
              </a:rPr>
              <a:t>4. Hướng tiếp cận thực hiện – Deep Learning</a:t>
            </a:r>
            <a:endParaRPr sz="2400" dirty="0">
              <a:latin typeface="Consolas" panose="020B0609020204030204" pitchFamily="49" charset="0"/>
              <a:ea typeface="Quicksand"/>
              <a:cs typeface="Quicksand"/>
              <a:sym typeface="Quicksand"/>
            </a:endParaRPr>
          </a:p>
        </p:txBody>
      </p:sp>
      <p:pic>
        <p:nvPicPr>
          <p:cNvPr id="1030" name="Picture 6" descr="Diagram of the U-Net convolutional neural network architecture. It contains the encoder, decoder and skip connections.">
            <a:extLst>
              <a:ext uri="{FF2B5EF4-FFF2-40B4-BE49-F238E27FC236}">
                <a16:creationId xmlns:a16="http://schemas.microsoft.com/office/drawing/2014/main" id="{969B60C5-D406-AB4C-86DD-488ECD482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219" y="727649"/>
            <a:ext cx="5434780" cy="398439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8;p18">
            <a:extLst>
              <a:ext uri="{FF2B5EF4-FFF2-40B4-BE49-F238E27FC236}">
                <a16:creationId xmlns:a16="http://schemas.microsoft.com/office/drawing/2014/main" id="{1FA9A47A-2015-4128-B661-28DF70A0C44A}"/>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body" idx="1"/>
          </p:nvPr>
        </p:nvSpPr>
        <p:spPr>
          <a:xfrm>
            <a:off x="-1" y="864000"/>
            <a:ext cx="4436533" cy="3893250"/>
          </a:xfrm>
          <a:prstGeom prst="rect">
            <a:avLst/>
          </a:prstGeom>
        </p:spPr>
        <p:txBody>
          <a:bodyPr spcFirstLastPara="1" wrap="square" lIns="68575" tIns="34275" rIns="68575" bIns="34275" anchor="t" anchorCtr="0">
            <a:normAutofit/>
          </a:bodyPr>
          <a:lstStyle/>
          <a:p>
            <a:pPr marL="342900" lvl="0" indent="-342900" algn="l" rtl="0">
              <a:spcBef>
                <a:spcPts val="200"/>
              </a:spcBef>
              <a:spcAft>
                <a:spcPts val="0"/>
              </a:spcAft>
              <a:buFont typeface="Wingdings" panose="05000000000000000000" pitchFamily="2" charset="2"/>
              <a:buChar char="q"/>
            </a:pPr>
            <a:r>
              <a:rPr lang="vi-VN" b="1" dirty="0">
                <a:latin typeface="Consolas" panose="020B0609020204030204" pitchFamily="49" charset="0"/>
                <a:ea typeface="Quicksand"/>
                <a:cs typeface="Quicksand"/>
                <a:sym typeface="Quicksand"/>
              </a:rPr>
              <a:t>Encoder</a:t>
            </a:r>
            <a:r>
              <a:rPr lang="vi-VN" dirty="0">
                <a:latin typeface="Consolas" panose="020B0609020204030204" pitchFamily="49" charset="0"/>
                <a:ea typeface="Quicksand"/>
                <a:cs typeface="Quicksand"/>
                <a:sym typeface="Quicksand"/>
              </a:rPr>
              <a:t>: trích xuất đặc trưng từ hình ảnh đầu vào. </a:t>
            </a:r>
          </a:p>
          <a:p>
            <a:pPr marL="0" lvl="0" indent="0" algn="l" rtl="0">
              <a:spcBef>
                <a:spcPts val="200"/>
              </a:spcBef>
              <a:spcAft>
                <a:spcPts val="0"/>
              </a:spcAft>
              <a:buNone/>
            </a:pPr>
            <a:endParaRPr lang="vi-VN" dirty="0">
              <a:latin typeface="Consolas" panose="020B0609020204030204" pitchFamily="49" charset="0"/>
              <a:ea typeface="Quicksand"/>
              <a:cs typeface="Quicksand"/>
              <a:sym typeface="Quicksand"/>
            </a:endParaRPr>
          </a:p>
          <a:p>
            <a:pPr marL="342900" lvl="0" indent="-342900" algn="l" rtl="0">
              <a:spcBef>
                <a:spcPts val="200"/>
              </a:spcBef>
              <a:spcAft>
                <a:spcPts val="0"/>
              </a:spcAft>
              <a:buFont typeface="Wingdings" panose="05000000000000000000" pitchFamily="2" charset="2"/>
              <a:buChar char="§"/>
            </a:pPr>
            <a:endParaRPr lang="vi-VN" dirty="0">
              <a:latin typeface="Consolas" panose="020B0609020204030204" pitchFamily="49" charset="0"/>
              <a:ea typeface="Quicksand"/>
              <a:cs typeface="Quicksand"/>
              <a:sym typeface="Quicksand"/>
            </a:endParaRPr>
          </a:p>
          <a:p>
            <a:pPr marL="0" lvl="0" indent="0" algn="l" rtl="0">
              <a:spcBef>
                <a:spcPts val="200"/>
              </a:spcBef>
              <a:spcAft>
                <a:spcPts val="0"/>
              </a:spcAft>
              <a:buNone/>
            </a:pPr>
            <a:endParaRPr lang="vi-VN" dirty="0">
              <a:latin typeface="Consolas" panose="020B0609020204030204" pitchFamily="49" charset="0"/>
              <a:ea typeface="Quicksand"/>
              <a:cs typeface="Quicksand"/>
              <a:sym typeface="Quicksand"/>
            </a:endParaRPr>
          </a:p>
          <a:p>
            <a:pPr marL="342900" lvl="0" indent="-342900" algn="l" rtl="0">
              <a:spcBef>
                <a:spcPts val="200"/>
              </a:spcBef>
              <a:spcAft>
                <a:spcPts val="0"/>
              </a:spcAft>
              <a:buFont typeface="Wingdings" panose="05000000000000000000" pitchFamily="2" charset="2"/>
              <a:buChar char="§"/>
            </a:pPr>
            <a:endParaRPr lang="vi-VN" dirty="0">
              <a:latin typeface="Consolas" panose="020B0609020204030204" pitchFamily="49" charset="0"/>
              <a:ea typeface="Quicksand"/>
              <a:cs typeface="Quicksand"/>
              <a:sym typeface="Quicksand"/>
            </a:endParaRPr>
          </a:p>
          <a:p>
            <a:pPr marL="342900" lvl="0" indent="-342900" algn="l" rtl="0">
              <a:spcBef>
                <a:spcPts val="200"/>
              </a:spcBef>
              <a:spcAft>
                <a:spcPts val="0"/>
              </a:spcAft>
              <a:buFont typeface="Wingdings" panose="05000000000000000000" pitchFamily="2" charset="2"/>
              <a:buChar char="§"/>
            </a:pPr>
            <a:endParaRPr lang="vi-VN" dirty="0">
              <a:latin typeface="Consolas" panose="020B0609020204030204" pitchFamily="49" charset="0"/>
              <a:ea typeface="Quicksand"/>
              <a:cs typeface="Quicksand"/>
              <a:sym typeface="Quicksand"/>
            </a:endParaRPr>
          </a:p>
          <a:p>
            <a:pPr marL="0" lvl="0" indent="0" algn="l" rtl="0">
              <a:spcBef>
                <a:spcPts val="200"/>
              </a:spcBef>
              <a:spcAft>
                <a:spcPts val="0"/>
              </a:spcAft>
              <a:buNone/>
            </a:pPr>
            <a:endParaRPr lang="vi-VN" dirty="0">
              <a:latin typeface="Consolas" panose="020B0609020204030204" pitchFamily="49" charset="0"/>
              <a:ea typeface="Quicksand"/>
              <a:cs typeface="Quicksand"/>
              <a:sym typeface="Quicksand"/>
            </a:endParaRPr>
          </a:p>
        </p:txBody>
      </p:sp>
      <p:pic>
        <p:nvPicPr>
          <p:cNvPr id="2050" name="Picture 2" descr="An encoder — a convolutional neural network used for image classification">
            <a:extLst>
              <a:ext uri="{FF2B5EF4-FFF2-40B4-BE49-F238E27FC236}">
                <a16:creationId xmlns:a16="http://schemas.microsoft.com/office/drawing/2014/main" id="{AECBEFF1-FBAC-2C09-7DF5-54C81E76E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72160"/>
            <a:ext cx="4572000" cy="39850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4CA446E-DAC5-A015-3376-36CDA56873B8}"/>
              </a:ext>
            </a:extLst>
          </p:cNvPr>
          <p:cNvPicPr>
            <a:picLocks noChangeAspect="1"/>
          </p:cNvPicPr>
          <p:nvPr/>
        </p:nvPicPr>
        <p:blipFill>
          <a:blip r:embed="rId4"/>
          <a:stretch>
            <a:fillRect/>
          </a:stretch>
        </p:blipFill>
        <p:spPr>
          <a:xfrm>
            <a:off x="226868" y="1605280"/>
            <a:ext cx="3579745" cy="3077633"/>
          </a:xfrm>
          <a:prstGeom prst="rect">
            <a:avLst/>
          </a:prstGeom>
        </p:spPr>
      </p:pic>
      <p:sp>
        <p:nvSpPr>
          <p:cNvPr id="6" name="Google Shape;98;p18">
            <a:extLst>
              <a:ext uri="{FF2B5EF4-FFF2-40B4-BE49-F238E27FC236}">
                <a16:creationId xmlns:a16="http://schemas.microsoft.com/office/drawing/2014/main" id="{F7DCB4F1-4B5D-4888-8062-DA4507E7275A}"/>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31</a:t>
            </a:fld>
            <a:endParaRPr dirty="0"/>
          </a:p>
        </p:txBody>
      </p:sp>
      <p:sp>
        <p:nvSpPr>
          <p:cNvPr id="9" name="Google Shape;137;p23">
            <a:extLst>
              <a:ext uri="{FF2B5EF4-FFF2-40B4-BE49-F238E27FC236}">
                <a16:creationId xmlns:a16="http://schemas.microsoft.com/office/drawing/2014/main" id="{BAF50041-D210-478C-A7BF-B912E1E7BA40}"/>
              </a:ext>
            </a:extLst>
          </p:cNvPr>
          <p:cNvSpPr txBox="1">
            <a:spLocks/>
          </p:cNvSpPr>
          <p:nvPr/>
        </p:nvSpPr>
        <p:spPr>
          <a:xfrm>
            <a:off x="226746" y="-102972"/>
            <a:ext cx="8690400" cy="7071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Quattrocento Sans"/>
              <a:buNone/>
              <a:defRPr sz="2700" b="1"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nSpc>
                <a:spcPct val="120000"/>
              </a:lnSpc>
              <a:spcBef>
                <a:spcPts val="2000"/>
              </a:spcBef>
              <a:spcAft>
                <a:spcPts val="800"/>
              </a:spcAft>
            </a:pPr>
            <a:r>
              <a:rPr lang="vi-VN" sz="2400" dirty="0">
                <a:latin typeface="Quicksand"/>
                <a:ea typeface="Quicksand"/>
                <a:cs typeface="Quicksand"/>
                <a:sym typeface="Quicksand"/>
              </a:rPr>
              <a:t>4. Hướng tiếp cận thực hiện – Deep Learning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body" idx="1"/>
          </p:nvPr>
        </p:nvSpPr>
        <p:spPr>
          <a:xfrm>
            <a:off x="1" y="707101"/>
            <a:ext cx="3693042" cy="4077550"/>
          </a:xfrm>
          <a:prstGeom prst="rect">
            <a:avLst/>
          </a:prstGeom>
        </p:spPr>
        <p:txBody>
          <a:bodyPr spcFirstLastPara="1" wrap="square" lIns="68575" tIns="34275" rIns="68575" bIns="34275" anchor="t" anchorCtr="0">
            <a:normAutofit/>
          </a:bodyPr>
          <a:lstStyle/>
          <a:p>
            <a:pPr marL="285750" lvl="0" indent="-285750" rtl="0">
              <a:spcBef>
                <a:spcPts val="200"/>
              </a:spcBef>
              <a:spcAft>
                <a:spcPts val="0"/>
              </a:spcAft>
              <a:buFont typeface="Wingdings" panose="05000000000000000000" pitchFamily="2" charset="2"/>
              <a:buChar char="q"/>
            </a:pPr>
            <a:r>
              <a:rPr lang="vi-VN" sz="1800" b="1" dirty="0">
                <a:latin typeface="Consolas" panose="020B0609020204030204" pitchFamily="49" charset="0"/>
                <a:ea typeface="Quicksand"/>
                <a:cs typeface="Quicksand"/>
                <a:sym typeface="Quicksand"/>
              </a:rPr>
              <a:t>Decoder</a:t>
            </a:r>
            <a:r>
              <a:rPr lang="vi-VN" sz="1800" dirty="0">
                <a:latin typeface="Consolas" panose="020B0609020204030204" pitchFamily="49" charset="0"/>
                <a:ea typeface="Quicksand"/>
                <a:cs typeface="Quicksand"/>
                <a:sym typeface="Quicksand"/>
              </a:rPr>
              <a:t>: tái tạo lại hình ảnh ban đầu từ các đặc trưng đã học.</a:t>
            </a:r>
          </a:p>
          <a:p>
            <a:pPr marL="0" lvl="0" indent="0" rtl="0">
              <a:spcBef>
                <a:spcPts val="200"/>
              </a:spcBef>
              <a:spcAft>
                <a:spcPts val="0"/>
              </a:spcAft>
              <a:buNone/>
            </a:pPr>
            <a:endParaRPr sz="1800" dirty="0">
              <a:latin typeface="Consolas" panose="020B0609020204030204" pitchFamily="49" charset="0"/>
              <a:ea typeface="Quicksand"/>
              <a:cs typeface="Quicksand"/>
              <a:sym typeface="Quicksand"/>
            </a:endParaRPr>
          </a:p>
        </p:txBody>
      </p:sp>
      <p:sp>
        <p:nvSpPr>
          <p:cNvPr id="137" name="Google Shape;137;p23"/>
          <p:cNvSpPr txBox="1">
            <a:spLocks noGrp="1"/>
          </p:cNvSpPr>
          <p:nvPr>
            <p:ph type="title"/>
          </p:nvPr>
        </p:nvSpPr>
        <p:spPr>
          <a:xfrm>
            <a:off x="226746" y="-71960"/>
            <a:ext cx="86904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400" dirty="0">
                <a:latin typeface="Quicksand"/>
                <a:ea typeface="Quicksand"/>
                <a:cs typeface="Quicksand"/>
                <a:sym typeface="Quicksand"/>
              </a:rPr>
              <a:t>4. Hướng tiếp cận thực hiện – Deep Learning</a:t>
            </a:r>
            <a:endParaRPr sz="2400" dirty="0">
              <a:latin typeface="Quicksand"/>
              <a:ea typeface="Quicksand"/>
              <a:cs typeface="Quicksand"/>
              <a:sym typeface="Quicksand"/>
            </a:endParaRPr>
          </a:p>
        </p:txBody>
      </p:sp>
      <p:pic>
        <p:nvPicPr>
          <p:cNvPr id="3074" name="Picture 2" descr="Decovolutional layer using a learned upsampling function">
            <a:extLst>
              <a:ext uri="{FF2B5EF4-FFF2-40B4-BE49-F238E27FC236}">
                <a16:creationId xmlns:a16="http://schemas.microsoft.com/office/drawing/2014/main" id="{BD7E4BD5-8979-63BE-641F-0DB907BAD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13" y="793899"/>
            <a:ext cx="5086510" cy="3898604"/>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8;p18">
            <a:extLst>
              <a:ext uri="{FF2B5EF4-FFF2-40B4-BE49-F238E27FC236}">
                <a16:creationId xmlns:a16="http://schemas.microsoft.com/office/drawing/2014/main" id="{3B21A2FB-3CD0-40B7-BB71-143154D8C0A8}"/>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a:spLocks noGrp="1"/>
          </p:cNvSpPr>
          <p:nvPr>
            <p:ph type="body" idx="1"/>
          </p:nvPr>
        </p:nvSpPr>
        <p:spPr>
          <a:xfrm>
            <a:off x="310743" y="821622"/>
            <a:ext cx="8690400" cy="3876000"/>
          </a:xfrm>
          <a:prstGeom prst="rect">
            <a:avLst/>
          </a:prstGeom>
        </p:spPr>
        <p:txBody>
          <a:bodyPr spcFirstLastPara="1" wrap="square" lIns="68575" tIns="34275" rIns="68575" bIns="34275" anchor="t" anchorCtr="0">
            <a:normAutofit/>
          </a:bodyPr>
          <a:lstStyle/>
          <a:p>
            <a:pPr marL="0" lvl="0" indent="0" algn="l" rtl="0">
              <a:lnSpc>
                <a:spcPct val="150000"/>
              </a:lnSpc>
              <a:spcBef>
                <a:spcPts val="200"/>
              </a:spcBef>
              <a:spcAft>
                <a:spcPts val="0"/>
              </a:spcAft>
              <a:buClr>
                <a:schemeClr val="dk1"/>
              </a:buClr>
              <a:buSzPts val="1100"/>
              <a:buFont typeface="Arial"/>
              <a:buNone/>
            </a:pPr>
            <a:r>
              <a:rPr lang="vi-VN" sz="1800" dirty="0">
                <a:latin typeface="Consolas" panose="020B0609020204030204" pitchFamily="49" charset="0"/>
                <a:ea typeface="Quicksand"/>
                <a:cs typeface="Quicksand"/>
                <a:sym typeface="Quicksand"/>
              </a:rPr>
              <a:t>Sử dụng trong phát hiện làn đường</a:t>
            </a:r>
            <a:endParaRPr sz="1800" dirty="0">
              <a:latin typeface="Consolas" panose="020B0609020204030204" pitchFamily="49" charset="0"/>
              <a:ea typeface="Quicksand"/>
              <a:cs typeface="Quicksand"/>
              <a:sym typeface="Quicksand"/>
            </a:endParaRPr>
          </a:p>
        </p:txBody>
      </p:sp>
      <p:pic>
        <p:nvPicPr>
          <p:cNvPr id="4098" name="Picture 2" descr="Mở ảnh">
            <a:extLst>
              <a:ext uri="{FF2B5EF4-FFF2-40B4-BE49-F238E27FC236}">
                <a16:creationId xmlns:a16="http://schemas.microsoft.com/office/drawing/2014/main" id="{AD4693BC-2E0E-EBE8-F6B7-837230306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056" y="1752600"/>
            <a:ext cx="6096000" cy="16383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8;p18">
            <a:extLst>
              <a:ext uri="{FF2B5EF4-FFF2-40B4-BE49-F238E27FC236}">
                <a16:creationId xmlns:a16="http://schemas.microsoft.com/office/drawing/2014/main" id="{D8CB5B80-B9C7-432D-8A36-9472ACEE861D}"/>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33</a:t>
            </a:fld>
            <a:endParaRPr dirty="0"/>
          </a:p>
        </p:txBody>
      </p:sp>
      <p:sp>
        <p:nvSpPr>
          <p:cNvPr id="9" name="Google Shape;137;p23">
            <a:extLst>
              <a:ext uri="{FF2B5EF4-FFF2-40B4-BE49-F238E27FC236}">
                <a16:creationId xmlns:a16="http://schemas.microsoft.com/office/drawing/2014/main" id="{7F2A7755-E09B-4B5C-83EF-AFB94E423A21}"/>
              </a:ext>
            </a:extLst>
          </p:cNvPr>
          <p:cNvSpPr txBox="1">
            <a:spLocks/>
          </p:cNvSpPr>
          <p:nvPr/>
        </p:nvSpPr>
        <p:spPr>
          <a:xfrm>
            <a:off x="226746" y="-102972"/>
            <a:ext cx="8690400" cy="7071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Quattrocento Sans"/>
              <a:buNone/>
              <a:defRPr sz="2700" b="1"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nSpc>
                <a:spcPct val="120000"/>
              </a:lnSpc>
              <a:spcBef>
                <a:spcPts val="2000"/>
              </a:spcBef>
              <a:spcAft>
                <a:spcPts val="800"/>
              </a:spcAft>
            </a:pPr>
            <a:r>
              <a:rPr lang="vi-VN" sz="2400" dirty="0">
                <a:latin typeface="Quicksand"/>
                <a:ea typeface="Quicksand"/>
                <a:cs typeface="Quicksand"/>
                <a:sym typeface="Quicksand"/>
              </a:rPr>
              <a:t>4. Hướng tiếp cận thực hiện – Deep Learning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a:spLocks noGrp="1"/>
          </p:cNvSpPr>
          <p:nvPr>
            <p:ph type="body" idx="1"/>
          </p:nvPr>
        </p:nvSpPr>
        <p:spPr>
          <a:xfrm>
            <a:off x="179093" y="811310"/>
            <a:ext cx="8690400" cy="3932140"/>
          </a:xfrm>
          <a:prstGeom prst="rect">
            <a:avLst/>
          </a:prstGeom>
        </p:spPr>
        <p:txBody>
          <a:bodyPr spcFirstLastPara="1" wrap="square" lIns="68575" tIns="34275" rIns="68575" bIns="34275" anchor="t" anchorCtr="0">
            <a:noAutofit/>
          </a:bodyPr>
          <a:lstStyle/>
          <a:p>
            <a:pPr marL="0" lvl="0" indent="0" algn="l" rtl="0">
              <a:spcBef>
                <a:spcPts val="200"/>
              </a:spcBef>
              <a:spcAft>
                <a:spcPts val="0"/>
              </a:spcAft>
              <a:buClr>
                <a:schemeClr val="dk1"/>
              </a:buClr>
              <a:buSzPts val="1100"/>
              <a:buFont typeface="Arial"/>
              <a:buNone/>
            </a:pPr>
            <a:r>
              <a:rPr lang="vi-VN" sz="1400" b="1" dirty="0">
                <a:latin typeface="Consolas" panose="020B0609020204030204" pitchFamily="49" charset="0"/>
                <a:ea typeface="Quicksand"/>
                <a:cs typeface="Quicksand"/>
                <a:sym typeface="Quicksand"/>
              </a:rPr>
              <a:t>Ưu điểm:</a:t>
            </a:r>
          </a:p>
          <a:p>
            <a:pPr marL="285750" lvl="0" indent="-285750" algn="l" rtl="0">
              <a:spcBef>
                <a:spcPts val="200"/>
              </a:spcBef>
              <a:spcAft>
                <a:spcPts val="0"/>
              </a:spcAft>
              <a:buClr>
                <a:schemeClr val="dk1"/>
              </a:buClr>
              <a:buSzPts val="1100"/>
              <a:buFont typeface="Arial" panose="020B0604020202020204" pitchFamily="34" charset="0"/>
              <a:buChar char="•"/>
            </a:pPr>
            <a:r>
              <a:rPr lang="vi-VN" sz="1400" dirty="0">
                <a:latin typeface="Consolas" panose="020B0609020204030204" pitchFamily="49" charset="0"/>
                <a:ea typeface="Quicksand"/>
                <a:cs typeface="Quicksand"/>
                <a:sym typeface="Quicksand"/>
              </a:rPr>
              <a:t>U-Net có khả năng học được các đặc trưng phức tạp của hình ảnh và tạo ra các phân đoạn chính xác cho các đối tượng phức tạp, bao gồm phát hiện làn đường.</a:t>
            </a:r>
          </a:p>
          <a:p>
            <a:pPr marL="285750" lvl="0" indent="-285750" algn="l" rtl="0">
              <a:spcBef>
                <a:spcPts val="200"/>
              </a:spcBef>
              <a:spcAft>
                <a:spcPts val="0"/>
              </a:spcAft>
              <a:buClr>
                <a:schemeClr val="dk1"/>
              </a:buClr>
              <a:buSzPts val="1100"/>
              <a:buFont typeface="Arial" panose="020B0604020202020204" pitchFamily="34" charset="0"/>
              <a:buChar char="•"/>
            </a:pPr>
            <a:r>
              <a:rPr lang="vi-VN" sz="1400" dirty="0">
                <a:latin typeface="Consolas" panose="020B0609020204030204" pitchFamily="49" charset="0"/>
                <a:ea typeface="Quicksand"/>
                <a:cs typeface="Quicksand"/>
                <a:sym typeface="Quicksand"/>
              </a:rPr>
              <a:t>Kiến trúc của U-Net bao gồm các kết nối bỏ qua, cho phép thông tin phân đoạn chi tiết được truyền từ các lớp mã hóa đến các lớp giải mã, giúp tăng độ chính xác của phân đoạn.</a:t>
            </a:r>
          </a:p>
          <a:p>
            <a:pPr marL="285750" lvl="0" indent="-285750" algn="l" rtl="0">
              <a:spcBef>
                <a:spcPts val="200"/>
              </a:spcBef>
              <a:spcAft>
                <a:spcPts val="0"/>
              </a:spcAft>
              <a:buClr>
                <a:schemeClr val="dk1"/>
              </a:buClr>
              <a:buSzPts val="1100"/>
              <a:buFont typeface="Arial" panose="020B0604020202020204" pitchFamily="34" charset="0"/>
              <a:buChar char="•"/>
            </a:pPr>
            <a:r>
              <a:rPr lang="vi-VN" sz="1400" dirty="0">
                <a:latin typeface="Consolas" panose="020B0609020204030204" pitchFamily="49" charset="0"/>
                <a:ea typeface="Quicksand"/>
                <a:cs typeface="Quicksand"/>
                <a:sym typeface="Quicksand"/>
              </a:rPr>
              <a:t>U-Net có thể được huấn luyện với số lượng dữ liệu huấn luyện nhỏ hơn so với các kiến trúc CNN khác.</a:t>
            </a:r>
          </a:p>
          <a:p>
            <a:pPr marL="0" lvl="0" indent="0" algn="l" rtl="0">
              <a:spcBef>
                <a:spcPts val="200"/>
              </a:spcBef>
              <a:spcAft>
                <a:spcPts val="0"/>
              </a:spcAft>
              <a:buClr>
                <a:schemeClr val="dk1"/>
              </a:buClr>
              <a:buSzPts val="1100"/>
              <a:buFont typeface="Arial"/>
              <a:buNone/>
            </a:pPr>
            <a:r>
              <a:rPr lang="vi-VN" sz="1400" b="1" dirty="0">
                <a:latin typeface="Consolas" panose="020B0609020204030204" pitchFamily="49" charset="0"/>
                <a:ea typeface="Quicksand"/>
                <a:cs typeface="Quicksand"/>
                <a:sym typeface="Quicksand"/>
              </a:rPr>
              <a:t>Nhược điểm:</a:t>
            </a:r>
          </a:p>
          <a:p>
            <a:pPr marL="285750" lvl="0" indent="-285750" algn="l" rtl="0">
              <a:spcBef>
                <a:spcPts val="200"/>
              </a:spcBef>
              <a:spcAft>
                <a:spcPts val="0"/>
              </a:spcAft>
              <a:buClr>
                <a:schemeClr val="dk1"/>
              </a:buClr>
              <a:buSzPts val="1100"/>
              <a:buFont typeface="Arial" panose="020B0604020202020204" pitchFamily="34" charset="0"/>
              <a:buChar char="•"/>
            </a:pPr>
            <a:r>
              <a:rPr lang="vi-VN" sz="1400" dirty="0">
                <a:latin typeface="Consolas" panose="020B0609020204030204" pitchFamily="49" charset="0"/>
                <a:ea typeface="Quicksand"/>
                <a:cs typeface="Quicksand"/>
                <a:sym typeface="Quicksand"/>
              </a:rPr>
              <a:t>U-Net có thể không hiệu quả cho các ứng dụng phân đoạn với độ phân giải cao hoặc ứng dụng thời gian thực, do số lượng tham số lớn của kiến trúc và phức tạp của quá trình huấn luyện.</a:t>
            </a:r>
          </a:p>
          <a:p>
            <a:pPr marL="285750" lvl="0" indent="-285750" algn="l" rtl="0">
              <a:spcBef>
                <a:spcPts val="200"/>
              </a:spcBef>
              <a:spcAft>
                <a:spcPts val="0"/>
              </a:spcAft>
              <a:buClr>
                <a:schemeClr val="dk1"/>
              </a:buClr>
              <a:buSzPts val="1100"/>
              <a:buFont typeface="Arial" panose="020B0604020202020204" pitchFamily="34" charset="0"/>
              <a:buChar char="•"/>
            </a:pPr>
            <a:r>
              <a:rPr lang="vi-VN" sz="1400" dirty="0">
                <a:latin typeface="Consolas" panose="020B0609020204030204" pitchFamily="49" charset="0"/>
                <a:ea typeface="Quicksand"/>
                <a:cs typeface="Quicksand"/>
                <a:sym typeface="Quicksand"/>
              </a:rPr>
              <a:t>U-Net có thể bị overfitting khi huấn luyện trên tập dữ liệu nhỏ hoặc không đủ đa dạng.</a:t>
            </a:r>
          </a:p>
          <a:p>
            <a:pPr marL="285750" lvl="0" indent="-285750" algn="l" rtl="0">
              <a:spcBef>
                <a:spcPts val="200"/>
              </a:spcBef>
              <a:spcAft>
                <a:spcPts val="0"/>
              </a:spcAft>
              <a:buClr>
                <a:schemeClr val="dk1"/>
              </a:buClr>
              <a:buSzPts val="1100"/>
              <a:buFont typeface="Arial" panose="020B0604020202020204" pitchFamily="34" charset="0"/>
              <a:buChar char="•"/>
            </a:pPr>
            <a:r>
              <a:rPr lang="vi-VN" sz="1400" dirty="0">
                <a:latin typeface="Consolas" panose="020B0609020204030204" pitchFamily="49" charset="0"/>
                <a:ea typeface="Quicksand"/>
                <a:cs typeface="Quicksand"/>
                <a:sym typeface="Quicksand"/>
              </a:rPr>
              <a:t>U-Net có thể không hiệu quả cho các bài toán phân đoạn hình ảnh với các đối tượng quá lớn hoặc quá nhỏ, khi độ phân giải không phù hợp.</a:t>
            </a:r>
            <a:endParaRPr lang="en-US" sz="1400" dirty="0">
              <a:latin typeface="Consolas" panose="020B0609020204030204" pitchFamily="49" charset="0"/>
              <a:ea typeface="Quicksand"/>
              <a:cs typeface="Quicksand"/>
              <a:sym typeface="Quicksand"/>
            </a:endParaRPr>
          </a:p>
          <a:p>
            <a:pPr marL="0" lvl="0" indent="0" algn="l" rtl="0">
              <a:spcBef>
                <a:spcPts val="200"/>
              </a:spcBef>
              <a:spcAft>
                <a:spcPts val="0"/>
              </a:spcAft>
              <a:buClr>
                <a:schemeClr val="dk1"/>
              </a:buClr>
              <a:buSzPts val="1100"/>
              <a:buFont typeface="Arial"/>
              <a:buNone/>
            </a:pPr>
            <a:endParaRPr sz="1400" dirty="0">
              <a:latin typeface="Consolas" panose="020B0609020204030204" pitchFamily="49" charset="0"/>
              <a:ea typeface="Quicksand"/>
              <a:cs typeface="Quicksand"/>
              <a:sym typeface="Quicksand"/>
            </a:endParaRPr>
          </a:p>
          <a:p>
            <a:pPr marL="0" lvl="0" indent="0" algn="l" rtl="0">
              <a:spcBef>
                <a:spcPts val="200"/>
              </a:spcBef>
              <a:spcAft>
                <a:spcPts val="0"/>
              </a:spcAft>
              <a:buClr>
                <a:schemeClr val="dk1"/>
              </a:buClr>
              <a:buSzPts val="1100"/>
              <a:buFont typeface="Arial"/>
              <a:buNone/>
            </a:pPr>
            <a:endParaRPr sz="1400" dirty="0">
              <a:latin typeface="Consolas" panose="020B0609020204030204" pitchFamily="49" charset="0"/>
              <a:ea typeface="Quicksand"/>
              <a:cs typeface="Quicksand"/>
              <a:sym typeface="Quicksand"/>
            </a:endParaRPr>
          </a:p>
          <a:p>
            <a:pPr marL="0" lvl="0" indent="0" algn="l" rtl="0">
              <a:spcBef>
                <a:spcPts val="200"/>
              </a:spcBef>
              <a:spcAft>
                <a:spcPts val="0"/>
              </a:spcAft>
              <a:buNone/>
            </a:pPr>
            <a:endParaRPr sz="1400" dirty="0">
              <a:latin typeface="Consolas" panose="020B0609020204030204" pitchFamily="49" charset="0"/>
            </a:endParaRPr>
          </a:p>
          <a:p>
            <a:pPr marL="0" lvl="0" indent="0" algn="l" rtl="0">
              <a:spcBef>
                <a:spcPts val="200"/>
              </a:spcBef>
              <a:spcAft>
                <a:spcPts val="0"/>
              </a:spcAft>
              <a:buNone/>
            </a:pPr>
            <a:endParaRPr sz="1400" dirty="0">
              <a:latin typeface="Consolas" panose="020B0609020204030204" pitchFamily="49" charset="0"/>
            </a:endParaRPr>
          </a:p>
          <a:p>
            <a:pPr marL="0" lvl="0" indent="0" algn="l" rtl="0">
              <a:spcBef>
                <a:spcPts val="200"/>
              </a:spcBef>
              <a:spcAft>
                <a:spcPts val="0"/>
              </a:spcAft>
              <a:buNone/>
            </a:pPr>
            <a:endParaRPr sz="1400" dirty="0">
              <a:latin typeface="Consolas" panose="020B0609020204030204" pitchFamily="49" charset="0"/>
            </a:endParaRPr>
          </a:p>
          <a:p>
            <a:pPr marL="0" lvl="0" indent="0" algn="l" rtl="0">
              <a:spcBef>
                <a:spcPts val="200"/>
              </a:spcBef>
              <a:spcAft>
                <a:spcPts val="0"/>
              </a:spcAft>
              <a:buNone/>
            </a:pPr>
            <a:endParaRPr sz="1400" dirty="0">
              <a:latin typeface="Consolas" panose="020B0609020204030204" pitchFamily="49" charset="0"/>
            </a:endParaRPr>
          </a:p>
          <a:p>
            <a:pPr marL="0" lvl="0" indent="0" algn="l" rtl="0">
              <a:spcBef>
                <a:spcPts val="200"/>
              </a:spcBef>
              <a:spcAft>
                <a:spcPts val="0"/>
              </a:spcAft>
              <a:buNone/>
            </a:pPr>
            <a:endParaRPr sz="1400" dirty="0">
              <a:latin typeface="Consolas" panose="020B0609020204030204" pitchFamily="49" charset="0"/>
            </a:endParaRPr>
          </a:p>
          <a:p>
            <a:pPr marL="0" lvl="0" indent="0" algn="l" rtl="0">
              <a:spcBef>
                <a:spcPts val="200"/>
              </a:spcBef>
              <a:spcAft>
                <a:spcPts val="0"/>
              </a:spcAft>
              <a:buNone/>
            </a:pPr>
            <a:endParaRPr sz="1400" dirty="0">
              <a:latin typeface="Consolas" panose="020B0609020204030204" pitchFamily="49" charset="0"/>
            </a:endParaRPr>
          </a:p>
        </p:txBody>
      </p:sp>
      <p:sp>
        <p:nvSpPr>
          <p:cNvPr id="4" name="Google Shape;98;p18">
            <a:extLst>
              <a:ext uri="{FF2B5EF4-FFF2-40B4-BE49-F238E27FC236}">
                <a16:creationId xmlns:a16="http://schemas.microsoft.com/office/drawing/2014/main" id="{A8C1D4AC-94F5-4CA7-96C6-8880813A80C7}"/>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34</a:t>
            </a:fld>
            <a:endParaRPr dirty="0"/>
          </a:p>
        </p:txBody>
      </p:sp>
      <p:sp>
        <p:nvSpPr>
          <p:cNvPr id="8" name="Google Shape;137;p23">
            <a:extLst>
              <a:ext uri="{FF2B5EF4-FFF2-40B4-BE49-F238E27FC236}">
                <a16:creationId xmlns:a16="http://schemas.microsoft.com/office/drawing/2014/main" id="{958836D4-E797-4606-AA1D-DD432420DF41}"/>
              </a:ext>
            </a:extLst>
          </p:cNvPr>
          <p:cNvSpPr txBox="1">
            <a:spLocks/>
          </p:cNvSpPr>
          <p:nvPr/>
        </p:nvSpPr>
        <p:spPr>
          <a:xfrm>
            <a:off x="226746" y="-102972"/>
            <a:ext cx="8690400" cy="7071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400"/>
              <a:buFont typeface="Quattrocento Sans"/>
              <a:buNone/>
              <a:defRPr sz="2700" b="1" i="0" u="none" strike="noStrike" cap="none">
                <a:solidFill>
                  <a:schemeClr val="lt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nSpc>
                <a:spcPct val="120000"/>
              </a:lnSpc>
              <a:spcBef>
                <a:spcPts val="2000"/>
              </a:spcBef>
              <a:spcAft>
                <a:spcPts val="800"/>
              </a:spcAft>
            </a:pPr>
            <a:r>
              <a:rPr lang="vi-VN" sz="2400" dirty="0">
                <a:latin typeface="Quicksand"/>
                <a:ea typeface="Quicksand"/>
                <a:cs typeface="Quicksand"/>
                <a:sym typeface="Quicksand"/>
              </a:rPr>
              <a:t>4. Hướng tiếp cận thực hiện – Deep Learning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body" idx="1"/>
          </p:nvPr>
        </p:nvSpPr>
        <p:spPr>
          <a:xfrm>
            <a:off x="0" y="811309"/>
            <a:ext cx="9143999" cy="3980209"/>
          </a:xfrm>
          <a:prstGeom prst="rect">
            <a:avLst/>
          </a:prstGeom>
        </p:spPr>
        <p:txBody>
          <a:bodyPr spcFirstLastPara="1" wrap="square" lIns="68575" tIns="34275" rIns="68575" bIns="34275" anchor="t" anchorCtr="0">
            <a:noAutofit/>
          </a:bodyPr>
          <a:lstStyle/>
          <a:p>
            <a:pPr marL="0" lvl="0" indent="0" algn="ctr" rtl="0">
              <a:spcBef>
                <a:spcPts val="200"/>
              </a:spcBef>
              <a:spcAft>
                <a:spcPts val="0"/>
              </a:spcAft>
              <a:buNone/>
            </a:pPr>
            <a:r>
              <a:rPr lang="vi-VN" b="1" dirty="0"/>
              <a:t>Kết quả thử nghiệm</a:t>
            </a:r>
          </a:p>
          <a:p>
            <a:pPr marL="0" lvl="0" indent="0" algn="l" rtl="0">
              <a:spcBef>
                <a:spcPts val="200"/>
              </a:spcBef>
              <a:spcAft>
                <a:spcPts val="0"/>
              </a:spcAft>
              <a:buNone/>
            </a:pPr>
            <a:r>
              <a:rPr lang="vi-VN" b="1" dirty="0"/>
              <a:t>		Input                                                       	 Output</a:t>
            </a:r>
          </a:p>
          <a:p>
            <a:pPr marL="0" lvl="0" indent="0" algn="l" rtl="0">
              <a:spcBef>
                <a:spcPts val="200"/>
              </a:spcBef>
              <a:spcAft>
                <a:spcPts val="0"/>
              </a:spcAft>
              <a:buNone/>
            </a:pPr>
            <a:endParaRPr lang="vi-VN" dirty="0"/>
          </a:p>
          <a:p>
            <a:pPr marL="0" lvl="0" indent="0" algn="l" rtl="0">
              <a:spcBef>
                <a:spcPts val="200"/>
              </a:spcBef>
              <a:spcAft>
                <a:spcPts val="0"/>
              </a:spcAft>
              <a:buNone/>
            </a:pPr>
            <a:endParaRPr lang="vi-VN" dirty="0"/>
          </a:p>
          <a:p>
            <a:pPr marL="0" lvl="0" indent="0" algn="l" rtl="0">
              <a:spcBef>
                <a:spcPts val="200"/>
              </a:spcBef>
              <a:spcAft>
                <a:spcPts val="0"/>
              </a:spcAft>
              <a:buNone/>
            </a:pPr>
            <a:endParaRPr lang="vi-VN" dirty="0"/>
          </a:p>
          <a:p>
            <a:pPr marL="0" lvl="0" indent="0" algn="l" rtl="0">
              <a:spcBef>
                <a:spcPts val="200"/>
              </a:spcBef>
              <a:spcAft>
                <a:spcPts val="0"/>
              </a:spcAft>
              <a:buNone/>
            </a:pPr>
            <a:endParaRPr lang="vi-VN" dirty="0"/>
          </a:p>
          <a:p>
            <a:pPr marL="0" lvl="0" indent="0" algn="l" rtl="0">
              <a:spcBef>
                <a:spcPts val="200"/>
              </a:spcBef>
              <a:spcAft>
                <a:spcPts val="0"/>
              </a:spcAft>
              <a:buNone/>
            </a:pPr>
            <a:endParaRPr lang="vi-VN" dirty="0"/>
          </a:p>
          <a:p>
            <a:pPr marL="0" lvl="0" indent="0" algn="l" rtl="0">
              <a:spcBef>
                <a:spcPts val="200"/>
              </a:spcBef>
              <a:spcAft>
                <a:spcPts val="0"/>
              </a:spcAft>
              <a:buNone/>
            </a:pPr>
            <a:endParaRPr lang="vi-VN" dirty="0"/>
          </a:p>
          <a:p>
            <a:pPr marL="0" lvl="0" indent="0" algn="l" rtl="0">
              <a:spcBef>
                <a:spcPts val="200"/>
              </a:spcBef>
              <a:spcAft>
                <a:spcPts val="0"/>
              </a:spcAft>
              <a:buNone/>
            </a:pPr>
            <a:r>
              <a:rPr lang="vi-VN" dirty="0"/>
              <a:t> </a:t>
            </a:r>
          </a:p>
          <a:p>
            <a:pPr marL="0" lvl="0" indent="0" algn="l" rtl="0">
              <a:spcBef>
                <a:spcPts val="200"/>
              </a:spcBef>
              <a:spcAft>
                <a:spcPts val="0"/>
              </a:spcAft>
              <a:buNone/>
            </a:pPr>
            <a:endParaRPr dirty="0"/>
          </a:p>
        </p:txBody>
      </p:sp>
      <p:pic>
        <p:nvPicPr>
          <p:cNvPr id="8" name="Picture 7">
            <a:extLst>
              <a:ext uri="{FF2B5EF4-FFF2-40B4-BE49-F238E27FC236}">
                <a16:creationId xmlns:a16="http://schemas.microsoft.com/office/drawing/2014/main" id="{78306F44-2009-4B9C-E7D1-CF5139818158}"/>
              </a:ext>
            </a:extLst>
          </p:cNvPr>
          <p:cNvPicPr>
            <a:picLocks noChangeAspect="1"/>
          </p:cNvPicPr>
          <p:nvPr/>
        </p:nvPicPr>
        <p:blipFill>
          <a:blip r:embed="rId3"/>
          <a:stretch>
            <a:fillRect/>
          </a:stretch>
        </p:blipFill>
        <p:spPr>
          <a:xfrm>
            <a:off x="4571999" y="1664778"/>
            <a:ext cx="4571999" cy="3126740"/>
          </a:xfrm>
          <a:prstGeom prst="rect">
            <a:avLst/>
          </a:prstGeom>
        </p:spPr>
      </p:pic>
      <p:pic>
        <p:nvPicPr>
          <p:cNvPr id="10" name="Picture 9" descr="A picture containing outdoor, scene, way, road&#10;&#10;Description automatically generated">
            <a:extLst>
              <a:ext uri="{FF2B5EF4-FFF2-40B4-BE49-F238E27FC236}">
                <a16:creationId xmlns:a16="http://schemas.microsoft.com/office/drawing/2014/main" id="{BFF1F3C9-D4AE-0A84-9328-0EEE0F278FDA}"/>
              </a:ext>
            </a:extLst>
          </p:cNvPr>
          <p:cNvPicPr>
            <a:picLocks noChangeAspect="1"/>
          </p:cNvPicPr>
          <p:nvPr/>
        </p:nvPicPr>
        <p:blipFill>
          <a:blip r:embed="rId4"/>
          <a:stretch>
            <a:fillRect/>
          </a:stretch>
        </p:blipFill>
        <p:spPr>
          <a:xfrm>
            <a:off x="138853" y="1664778"/>
            <a:ext cx="4294293" cy="3126740"/>
          </a:xfrm>
          <a:prstGeom prst="rect">
            <a:avLst/>
          </a:prstGeom>
        </p:spPr>
      </p:pic>
      <p:sp>
        <p:nvSpPr>
          <p:cNvPr id="11" name="Google Shape;152;p25">
            <a:extLst>
              <a:ext uri="{FF2B5EF4-FFF2-40B4-BE49-F238E27FC236}">
                <a16:creationId xmlns:a16="http://schemas.microsoft.com/office/drawing/2014/main" id="{B63BA85C-5949-48BF-A697-9856A47033E6}"/>
              </a:ext>
            </a:extLst>
          </p:cNvPr>
          <p:cNvSpPr txBox="1">
            <a:spLocks noGrp="1"/>
          </p:cNvSpPr>
          <p:nvPr>
            <p:ph type="title"/>
          </p:nvPr>
        </p:nvSpPr>
        <p:spPr>
          <a:xfrm>
            <a:off x="226799" y="-110625"/>
            <a:ext cx="8690400" cy="707100"/>
          </a:xfrm>
          <a:prstGeom prst="rect">
            <a:avLst/>
          </a:prstGeom>
        </p:spPr>
        <p:txBody>
          <a:bodyPr spcFirstLastPara="1" wrap="square" lIns="68575" tIns="34275" rIns="68575" bIns="34275" anchor="ctr" anchorCtr="0">
            <a:normAutofit fontScale="90000"/>
          </a:bodyPr>
          <a:lstStyle/>
          <a:p>
            <a:pPr marL="0" lvl="0" indent="0" algn="l" rtl="0">
              <a:lnSpc>
                <a:spcPct val="120000"/>
              </a:lnSpc>
              <a:spcBef>
                <a:spcPts val="2000"/>
              </a:spcBef>
              <a:spcAft>
                <a:spcPts val="800"/>
              </a:spcAft>
              <a:buNone/>
            </a:pPr>
            <a:r>
              <a:rPr lang="vi-VN" sz="2400" dirty="0">
                <a:latin typeface="Quicksand"/>
                <a:ea typeface="Quicksand"/>
                <a:cs typeface="Quicksand"/>
                <a:sym typeface="Quicksand"/>
              </a:rPr>
              <a:t>4. Hướng tiếp cận thực hiện - Deep Learning</a:t>
            </a:r>
            <a:endParaRPr sz="2200" dirty="0">
              <a:latin typeface="Quicksand"/>
              <a:ea typeface="Quicksand"/>
              <a:cs typeface="Quicksand"/>
              <a:sym typeface="Quicksand"/>
            </a:endParaRPr>
          </a:p>
        </p:txBody>
      </p:sp>
      <p:sp>
        <p:nvSpPr>
          <p:cNvPr id="12" name="Google Shape;98;p18">
            <a:extLst>
              <a:ext uri="{FF2B5EF4-FFF2-40B4-BE49-F238E27FC236}">
                <a16:creationId xmlns:a16="http://schemas.microsoft.com/office/drawing/2014/main" id="{821A1293-F053-4B55-AFB3-CE6B684B8D0B}"/>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35</a:t>
            </a:fld>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j_chal_vid">
            <a:hlinkClick r:id="" action="ppaction://media"/>
            <a:extLst>
              <a:ext uri="{FF2B5EF4-FFF2-40B4-BE49-F238E27FC236}">
                <a16:creationId xmlns:a16="http://schemas.microsoft.com/office/drawing/2014/main" id="{251A4C9F-2A8B-1B0D-71C6-E59E900B19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86978" y="778102"/>
            <a:ext cx="6770041" cy="3587295"/>
          </a:xfrm>
          <a:prstGeom prst="rect">
            <a:avLst/>
          </a:prstGeom>
        </p:spPr>
      </p:pic>
      <p:sp>
        <p:nvSpPr>
          <p:cNvPr id="3" name="TextBox 2">
            <a:extLst>
              <a:ext uri="{FF2B5EF4-FFF2-40B4-BE49-F238E27FC236}">
                <a16:creationId xmlns:a16="http://schemas.microsoft.com/office/drawing/2014/main" id="{357E424F-ACB3-4E00-8355-DDF96116BCAA}"/>
              </a:ext>
            </a:extLst>
          </p:cNvPr>
          <p:cNvSpPr txBox="1"/>
          <p:nvPr/>
        </p:nvSpPr>
        <p:spPr>
          <a:xfrm>
            <a:off x="2843868" y="4437776"/>
            <a:ext cx="3573710" cy="338554"/>
          </a:xfrm>
          <a:prstGeom prst="rect">
            <a:avLst/>
          </a:prstGeom>
          <a:noFill/>
        </p:spPr>
        <p:txBody>
          <a:bodyPr wrap="square" rtlCol="0">
            <a:spAutoFit/>
          </a:bodyPr>
          <a:lstStyle/>
          <a:p>
            <a:pPr algn="ctr"/>
            <a:r>
              <a:rPr lang="vi-VN" sz="1600" b="1" dirty="0">
                <a:latin typeface="Consolas" panose="020B0609020204030204" pitchFamily="49" charset="0"/>
              </a:rPr>
              <a:t>Kết quả dưới dạng video</a:t>
            </a:r>
            <a:endParaRPr lang="en-US" sz="1600" b="1" dirty="0">
              <a:latin typeface="Consolas" panose="020B0609020204030204" pitchFamily="49" charset="0"/>
            </a:endParaRPr>
          </a:p>
        </p:txBody>
      </p:sp>
      <p:sp>
        <p:nvSpPr>
          <p:cNvPr id="5" name="Google Shape;152;p25">
            <a:extLst>
              <a:ext uri="{FF2B5EF4-FFF2-40B4-BE49-F238E27FC236}">
                <a16:creationId xmlns:a16="http://schemas.microsoft.com/office/drawing/2014/main" id="{C5B46B2C-0A2E-4F39-9086-A3CF36D1444E}"/>
              </a:ext>
            </a:extLst>
          </p:cNvPr>
          <p:cNvSpPr txBox="1">
            <a:spLocks noGrp="1"/>
          </p:cNvSpPr>
          <p:nvPr>
            <p:ph type="title"/>
          </p:nvPr>
        </p:nvSpPr>
        <p:spPr>
          <a:xfrm>
            <a:off x="226799" y="-1377"/>
            <a:ext cx="8690400" cy="707100"/>
          </a:xfrm>
          <a:prstGeom prst="rect">
            <a:avLst/>
          </a:prstGeom>
        </p:spPr>
        <p:txBody>
          <a:bodyPr spcFirstLastPara="1" wrap="square" lIns="68575" tIns="34275" rIns="68575" bIns="34275" anchor="ctr" anchorCtr="0">
            <a:normAutofit fontScale="90000"/>
          </a:bodyPr>
          <a:lstStyle/>
          <a:p>
            <a:pPr marL="0" lvl="0" indent="0" algn="l" rtl="0">
              <a:lnSpc>
                <a:spcPct val="120000"/>
              </a:lnSpc>
              <a:spcBef>
                <a:spcPts val="2000"/>
              </a:spcBef>
              <a:spcAft>
                <a:spcPts val="800"/>
              </a:spcAft>
              <a:buNone/>
            </a:pPr>
            <a:r>
              <a:rPr lang="vi-VN" sz="2400" dirty="0">
                <a:latin typeface="Quicksand"/>
                <a:ea typeface="Quicksand"/>
                <a:cs typeface="Quicksand"/>
                <a:sym typeface="Quicksand"/>
              </a:rPr>
              <a:t>4. Hướng tiếp cận thực hiện – Kết quả Deep Learning</a:t>
            </a:r>
            <a:endParaRPr sz="2200" dirty="0">
              <a:latin typeface="Quicksand"/>
              <a:ea typeface="Quicksand"/>
              <a:cs typeface="Quicksand"/>
              <a:sym typeface="Quicksand"/>
            </a:endParaRPr>
          </a:p>
        </p:txBody>
      </p:sp>
      <p:sp>
        <p:nvSpPr>
          <p:cNvPr id="6" name="Google Shape;98;p18">
            <a:extLst>
              <a:ext uri="{FF2B5EF4-FFF2-40B4-BE49-F238E27FC236}">
                <a16:creationId xmlns:a16="http://schemas.microsoft.com/office/drawing/2014/main" id="{CC4436B6-721C-412B-A81D-F4F9195E6731}"/>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36</a:t>
            </a:fld>
            <a:endParaRPr dirty="0"/>
          </a:p>
        </p:txBody>
      </p:sp>
    </p:spTree>
    <p:extLst>
      <p:ext uri="{BB962C8B-B14F-4D97-AF65-F5344CB8AC3E}">
        <p14:creationId xmlns:p14="http://schemas.microsoft.com/office/powerpoint/2010/main" val="385448179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105458"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400" dirty="0">
                <a:latin typeface="Consolas" panose="020B0609020204030204" pitchFamily="49" charset="0"/>
                <a:ea typeface="Quicksand"/>
                <a:cs typeface="Quicksand"/>
                <a:sym typeface="Quicksand"/>
              </a:rPr>
              <a:t>    6. Kết luận</a:t>
            </a:r>
            <a:endParaRPr sz="2400" dirty="0">
              <a:latin typeface="Consolas" panose="020B0609020204030204" pitchFamily="49" charset="0"/>
              <a:ea typeface="Quicksand"/>
              <a:cs typeface="Quicksand"/>
              <a:sym typeface="Quicksand"/>
            </a:endParaRPr>
          </a:p>
        </p:txBody>
      </p:sp>
      <p:sp>
        <p:nvSpPr>
          <p:cNvPr id="3" name="TextBox 2">
            <a:extLst>
              <a:ext uri="{FF2B5EF4-FFF2-40B4-BE49-F238E27FC236}">
                <a16:creationId xmlns:a16="http://schemas.microsoft.com/office/drawing/2014/main" id="{ED360E9B-49D9-4300-A16E-26991B7EAB76}"/>
              </a:ext>
            </a:extLst>
          </p:cNvPr>
          <p:cNvSpPr txBox="1"/>
          <p:nvPr/>
        </p:nvSpPr>
        <p:spPr>
          <a:xfrm>
            <a:off x="300942" y="856527"/>
            <a:ext cx="8333772" cy="3284041"/>
          </a:xfrm>
          <a:prstGeom prst="rect">
            <a:avLst/>
          </a:prstGeom>
          <a:noFill/>
        </p:spPr>
        <p:txBody>
          <a:bodyPr wrap="square" rtlCol="0">
            <a:spAutoFit/>
          </a:bodyPr>
          <a:lstStyle/>
          <a:p>
            <a:pPr>
              <a:lnSpc>
                <a:spcPct val="150000"/>
              </a:lnSpc>
            </a:pPr>
            <a:r>
              <a:rPr lang="vi-VN" sz="1800" b="1" dirty="0">
                <a:latin typeface="Consolas" panose="020B0609020204030204" pitchFamily="49" charset="0"/>
              </a:rPr>
              <a:t>Hiệu suất – Performance</a:t>
            </a:r>
          </a:p>
          <a:p>
            <a:pPr marL="285750" indent="-285750">
              <a:lnSpc>
                <a:spcPct val="150000"/>
              </a:lnSpc>
              <a:buFontTx/>
              <a:buChar char="-"/>
            </a:pPr>
            <a:r>
              <a:rPr lang="vi-VN" sz="1800" dirty="0">
                <a:latin typeface="Consolas" panose="020B0609020204030204" pitchFamily="49" charset="0"/>
              </a:rPr>
              <a:t>Xử lý ảnh thông thường nhanh hơn, nhưng kém hiệu suất và nhạy cảm với các điều kiện ngoại cảnh: môi trường, camera, giao thông phức tạp. Yêu cầu điều chỉnh tham số tay với mỗi dạng input khác nhau.</a:t>
            </a:r>
          </a:p>
          <a:p>
            <a:pPr marL="285750" indent="-285750">
              <a:lnSpc>
                <a:spcPct val="150000"/>
              </a:lnSpc>
              <a:buFontTx/>
              <a:buChar char="-"/>
            </a:pPr>
            <a:r>
              <a:rPr lang="vi-VN" sz="1800" dirty="0">
                <a:latin typeface="Consolas" panose="020B0609020204030204" pitchFamily="49" charset="0"/>
              </a:rPr>
              <a:t>Deep Learning có khả năng phát hiện làn đường tốt hơn. Dữ liệu huấn luyện đa dạng nhưng yêu cầu tính toán phần cứng cao. </a:t>
            </a:r>
          </a:p>
          <a:p>
            <a:pPr marL="285750" indent="-285750">
              <a:lnSpc>
                <a:spcPct val="150000"/>
              </a:lnSpc>
              <a:buFontTx/>
              <a:buChar char="-"/>
            </a:pPr>
            <a:endParaRPr lang="en-US" dirty="0"/>
          </a:p>
        </p:txBody>
      </p:sp>
      <p:sp>
        <p:nvSpPr>
          <p:cNvPr id="4" name="Google Shape;98;p18">
            <a:extLst>
              <a:ext uri="{FF2B5EF4-FFF2-40B4-BE49-F238E27FC236}">
                <a16:creationId xmlns:a16="http://schemas.microsoft.com/office/drawing/2014/main" id="{A06106CF-4AD9-4569-A8E2-F9DADB3E0F19}"/>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37</a:t>
            </a:fld>
            <a:endParaRPr dirty="0"/>
          </a:p>
        </p:txBody>
      </p:sp>
    </p:spTree>
    <p:extLst>
      <p:ext uri="{BB962C8B-B14F-4D97-AF65-F5344CB8AC3E}">
        <p14:creationId xmlns:p14="http://schemas.microsoft.com/office/powerpoint/2010/main" val="1305474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105458" y="-197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400" dirty="0">
                <a:latin typeface="Consolas" panose="020B0609020204030204" pitchFamily="49" charset="0"/>
                <a:ea typeface="Quicksand"/>
                <a:cs typeface="Quicksand"/>
                <a:sym typeface="Quicksand"/>
              </a:rPr>
              <a:t>    6. Kết luận</a:t>
            </a:r>
            <a:endParaRPr sz="2400" dirty="0">
              <a:latin typeface="Consolas" panose="020B0609020204030204" pitchFamily="49" charset="0"/>
              <a:ea typeface="Quicksand"/>
              <a:cs typeface="Quicksand"/>
              <a:sym typeface="Quicksand"/>
            </a:endParaRPr>
          </a:p>
        </p:txBody>
      </p:sp>
      <p:sp>
        <p:nvSpPr>
          <p:cNvPr id="3" name="TextBox 2">
            <a:extLst>
              <a:ext uri="{FF2B5EF4-FFF2-40B4-BE49-F238E27FC236}">
                <a16:creationId xmlns:a16="http://schemas.microsoft.com/office/drawing/2014/main" id="{ED360E9B-49D9-4300-A16E-26991B7EAB76}"/>
              </a:ext>
            </a:extLst>
          </p:cNvPr>
          <p:cNvSpPr txBox="1"/>
          <p:nvPr/>
        </p:nvSpPr>
        <p:spPr>
          <a:xfrm>
            <a:off x="300942" y="856527"/>
            <a:ext cx="8333772" cy="3094822"/>
          </a:xfrm>
          <a:prstGeom prst="rect">
            <a:avLst/>
          </a:prstGeom>
          <a:noFill/>
        </p:spPr>
        <p:txBody>
          <a:bodyPr wrap="square" rtlCol="0">
            <a:spAutoFit/>
          </a:bodyPr>
          <a:lstStyle/>
          <a:p>
            <a:pPr>
              <a:lnSpc>
                <a:spcPct val="150000"/>
              </a:lnSpc>
            </a:pPr>
            <a:r>
              <a:rPr lang="vi-VN" sz="2400" b="1" dirty="0">
                <a:latin typeface="Consolas" panose="020B0609020204030204" pitchFamily="49" charset="0"/>
              </a:rPr>
              <a:t>Tương lai</a:t>
            </a:r>
          </a:p>
          <a:p>
            <a:pPr marL="285750" indent="-285750">
              <a:lnSpc>
                <a:spcPct val="150000"/>
              </a:lnSpc>
              <a:buFontTx/>
              <a:buChar char="-"/>
            </a:pPr>
            <a:r>
              <a:rPr lang="vi-VN" sz="1800" dirty="0">
                <a:latin typeface="Consolas" panose="020B0609020204030204" pitchFamily="49" charset="0"/>
              </a:rPr>
              <a:t>Tiếp tục phát triển bài toán dựa trên kỹ thuật Deep Learning</a:t>
            </a:r>
          </a:p>
          <a:p>
            <a:pPr marL="285750" indent="-285750">
              <a:lnSpc>
                <a:spcPct val="150000"/>
              </a:lnSpc>
              <a:buFontTx/>
              <a:buChar char="-"/>
            </a:pPr>
            <a:r>
              <a:rPr lang="vi-VN" sz="1800" dirty="0">
                <a:latin typeface="Consolas" panose="020B0609020204030204" pitchFamily="49" charset="0"/>
              </a:rPr>
              <a:t>Kết hợp thông tin từ nhiều nguồn khác nhau như camera, radar, lidar, và GPS. Sự kết hợp này giúp tăng tính chính xác và độ tin cậy của hệ thống phát hiện làn đường.</a:t>
            </a:r>
          </a:p>
          <a:p>
            <a:pPr marL="285750" indent="-285750">
              <a:lnSpc>
                <a:spcPct val="150000"/>
              </a:lnSpc>
              <a:buFontTx/>
              <a:buChar char="-"/>
            </a:pPr>
            <a:r>
              <a:rPr lang="vi-VN" sz="1800" dirty="0">
                <a:latin typeface="Consolas" panose="020B0609020204030204" pitchFamily="49" charset="0"/>
              </a:rPr>
              <a:t>Kết hợp với bài toán Vehicle Recognition kiểm soát các phương tiện cùng tham gia giao thông.</a:t>
            </a:r>
            <a:endParaRPr lang="en-US" sz="1800" dirty="0">
              <a:latin typeface="Consolas" panose="020B0609020204030204" pitchFamily="49" charset="0"/>
            </a:endParaRPr>
          </a:p>
        </p:txBody>
      </p:sp>
      <p:sp>
        <p:nvSpPr>
          <p:cNvPr id="4" name="Google Shape;98;p18">
            <a:extLst>
              <a:ext uri="{FF2B5EF4-FFF2-40B4-BE49-F238E27FC236}">
                <a16:creationId xmlns:a16="http://schemas.microsoft.com/office/drawing/2014/main" id="{21BE26FD-1B9B-444B-9E9E-4286313E5007}"/>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38</a:t>
            </a:fld>
            <a:endParaRPr dirty="0"/>
          </a:p>
        </p:txBody>
      </p:sp>
    </p:spTree>
    <p:extLst>
      <p:ext uri="{BB962C8B-B14F-4D97-AF65-F5344CB8AC3E}">
        <p14:creationId xmlns:p14="http://schemas.microsoft.com/office/powerpoint/2010/main" val="2766268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body" idx="1"/>
          </p:nvPr>
        </p:nvSpPr>
        <p:spPr>
          <a:xfrm>
            <a:off x="316800" y="830950"/>
            <a:ext cx="8654399" cy="3913850"/>
          </a:xfrm>
          <a:prstGeom prst="rect">
            <a:avLst/>
          </a:prstGeom>
        </p:spPr>
        <p:txBody>
          <a:bodyPr spcFirstLastPara="1" wrap="square" lIns="68575" tIns="34275" rIns="68575" bIns="34275" anchor="t" anchorCtr="0">
            <a:noAutofit/>
          </a:bodyPr>
          <a:lstStyle/>
          <a:p>
            <a:pPr marL="457200" lvl="0" indent="-342900" algn="l" rtl="0">
              <a:lnSpc>
                <a:spcPct val="115000"/>
              </a:lnSpc>
              <a:spcBef>
                <a:spcPts val="0"/>
              </a:spcBef>
              <a:spcAft>
                <a:spcPts val="0"/>
              </a:spcAft>
              <a:buSzPts val="1800"/>
              <a:buFont typeface="Quicksand"/>
              <a:buAutoNum type="arabicPeriod"/>
            </a:pPr>
            <a:endParaRPr lang="vi-VN" sz="1800" b="1" dirty="0">
              <a:latin typeface="Consolas" panose="020B0609020204030204" pitchFamily="49" charset="0"/>
              <a:ea typeface="Quicksand"/>
              <a:cs typeface="Quicksand"/>
              <a:sym typeface="Quicksand"/>
            </a:endParaRPr>
          </a:p>
          <a:p>
            <a:pPr marL="571500" lvl="1" indent="0">
              <a:lnSpc>
                <a:spcPct val="115000"/>
              </a:lnSpc>
              <a:spcBef>
                <a:spcPts val="0"/>
              </a:spcBef>
              <a:buSzPts val="1800"/>
              <a:buNone/>
            </a:pPr>
            <a:endParaRPr lang="vi-VN" sz="1600" b="1" dirty="0">
              <a:latin typeface="Consolas" panose="020B0609020204030204" pitchFamily="49" charset="0"/>
              <a:ea typeface="Quicksand"/>
              <a:cs typeface="Quicksand"/>
              <a:sym typeface="Quicksand"/>
            </a:endParaRPr>
          </a:p>
          <a:p>
            <a:pPr marL="571500" lvl="1" indent="0">
              <a:lnSpc>
                <a:spcPct val="115000"/>
              </a:lnSpc>
              <a:spcBef>
                <a:spcPts val="0"/>
              </a:spcBef>
              <a:buSzPts val="1800"/>
              <a:buNone/>
            </a:pPr>
            <a:endParaRPr lang="vi-VN" sz="1600" b="1" dirty="0">
              <a:latin typeface="Consolas" panose="020B0609020204030204" pitchFamily="49" charset="0"/>
              <a:ea typeface="Quicksand"/>
              <a:cs typeface="Quicksand"/>
              <a:sym typeface="Quicksand"/>
            </a:endParaRPr>
          </a:p>
        </p:txBody>
      </p:sp>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2. Yêu cầu và thách thức</a:t>
            </a:r>
            <a:endParaRPr sz="2800" dirty="0">
              <a:latin typeface="Quicksand"/>
              <a:ea typeface="Quicksand"/>
              <a:cs typeface="Quicksand"/>
              <a:sym typeface="Quicksand"/>
            </a:endParaRPr>
          </a:p>
        </p:txBody>
      </p:sp>
      <p:graphicFrame>
        <p:nvGraphicFramePr>
          <p:cNvPr id="2" name="Table 2">
            <a:extLst>
              <a:ext uri="{FF2B5EF4-FFF2-40B4-BE49-F238E27FC236}">
                <a16:creationId xmlns:a16="http://schemas.microsoft.com/office/drawing/2014/main" id="{F027AE50-F1EE-44A2-9689-566E2A1B0D6C}"/>
              </a:ext>
            </a:extLst>
          </p:cNvPr>
          <p:cNvGraphicFramePr>
            <a:graphicFrameLocks noGrp="1"/>
          </p:cNvGraphicFramePr>
          <p:nvPr>
            <p:extLst>
              <p:ext uri="{D42A27DB-BD31-4B8C-83A1-F6EECF244321}">
                <p14:modId xmlns:p14="http://schemas.microsoft.com/office/powerpoint/2010/main" val="3216404839"/>
              </p:ext>
            </p:extLst>
          </p:nvPr>
        </p:nvGraphicFramePr>
        <p:xfrm>
          <a:off x="997526" y="988636"/>
          <a:ext cx="7315201" cy="3558425"/>
        </p:xfrm>
        <a:graphic>
          <a:graphicData uri="http://schemas.openxmlformats.org/drawingml/2006/table">
            <a:tbl>
              <a:tblPr firstRow="1" bandRow="1">
                <a:tableStyleId>{5C22544A-7EE6-4342-B048-85BDC9FD1C3A}</a:tableStyleId>
              </a:tblPr>
              <a:tblGrid>
                <a:gridCol w="3512543">
                  <a:extLst>
                    <a:ext uri="{9D8B030D-6E8A-4147-A177-3AD203B41FA5}">
                      <a16:colId xmlns:a16="http://schemas.microsoft.com/office/drawing/2014/main" val="1847692146"/>
                    </a:ext>
                  </a:extLst>
                </a:gridCol>
                <a:gridCol w="3802658">
                  <a:extLst>
                    <a:ext uri="{9D8B030D-6E8A-4147-A177-3AD203B41FA5}">
                      <a16:colId xmlns:a16="http://schemas.microsoft.com/office/drawing/2014/main" val="16539951"/>
                    </a:ext>
                  </a:extLst>
                </a:gridCol>
              </a:tblGrid>
              <a:tr h="711685">
                <a:tc>
                  <a:txBody>
                    <a:bodyPr/>
                    <a:lstStyle/>
                    <a:p>
                      <a:pPr algn="ctr"/>
                      <a:endParaRPr lang="vi-VN" sz="1600" b="1" dirty="0"/>
                    </a:p>
                    <a:p>
                      <a:pPr algn="ctr"/>
                      <a:r>
                        <a:rPr lang="vi-VN" sz="1600" b="1" dirty="0"/>
                        <a:t>YÊU CẦU</a:t>
                      </a:r>
                      <a:endParaRPr lang="en-US" sz="1600" b="1" dirty="0"/>
                    </a:p>
                  </a:txBody>
                  <a:tcPr/>
                </a:tc>
                <a:tc>
                  <a:txBody>
                    <a:bodyPr/>
                    <a:lstStyle/>
                    <a:p>
                      <a:pPr algn="ctr"/>
                      <a:endParaRPr lang="vi-VN" sz="1600" b="1" dirty="0"/>
                    </a:p>
                    <a:p>
                      <a:pPr algn="ctr"/>
                      <a:r>
                        <a:rPr lang="vi-VN" sz="1600" b="1" dirty="0"/>
                        <a:t>THÁCH THỨC</a:t>
                      </a:r>
                      <a:endParaRPr lang="en-US" sz="1600" b="1" dirty="0"/>
                    </a:p>
                  </a:txBody>
                  <a:tcPr/>
                </a:tc>
                <a:extLst>
                  <a:ext uri="{0D108BD9-81ED-4DB2-BD59-A6C34878D82A}">
                    <a16:rowId xmlns:a16="http://schemas.microsoft.com/office/drawing/2014/main" val="1960765077"/>
                  </a:ext>
                </a:extLst>
              </a:tr>
              <a:tr h="711685">
                <a:tc>
                  <a:txBody>
                    <a:bodyPr/>
                    <a:lstStyle/>
                    <a:p>
                      <a:pPr lvl="2" algn="ctr">
                        <a:lnSpc>
                          <a:spcPct val="250000"/>
                        </a:lnSpc>
                      </a:pPr>
                      <a:r>
                        <a:rPr lang="vi-VN" sz="1400" b="1" dirty="0"/>
                        <a:t>Độ chính xác cao</a:t>
                      </a:r>
                      <a:endParaRPr lang="en-US" sz="1400" b="1" dirty="0">
                        <a:latin typeface="Consolas" panose="020B0609020204030204" pitchFamily="49" charset="0"/>
                      </a:endParaRPr>
                    </a:p>
                  </a:txBody>
                  <a:tcPr/>
                </a:tc>
                <a:tc>
                  <a:txBody>
                    <a:bodyPr/>
                    <a:lstStyle/>
                    <a:p>
                      <a:pPr lvl="2" algn="ctr">
                        <a:lnSpc>
                          <a:spcPct val="250000"/>
                        </a:lnSpc>
                      </a:pPr>
                      <a:r>
                        <a:rPr lang="vi-VN" b="1" dirty="0"/>
                        <a:t>Độ phức tạp môi trường</a:t>
                      </a:r>
                      <a:endParaRPr lang="en-US" b="1" dirty="0">
                        <a:latin typeface="Consolas" panose="020B0609020204030204" pitchFamily="49" charset="0"/>
                      </a:endParaRPr>
                    </a:p>
                  </a:txBody>
                  <a:tcPr/>
                </a:tc>
                <a:extLst>
                  <a:ext uri="{0D108BD9-81ED-4DB2-BD59-A6C34878D82A}">
                    <a16:rowId xmlns:a16="http://schemas.microsoft.com/office/drawing/2014/main" val="461685938"/>
                  </a:ext>
                </a:extLst>
              </a:tr>
              <a:tr h="711685">
                <a:tc>
                  <a:txBody>
                    <a:bodyPr/>
                    <a:lstStyle/>
                    <a:p>
                      <a:pPr lvl="2" algn="ctr">
                        <a:lnSpc>
                          <a:spcPct val="250000"/>
                        </a:lnSpc>
                      </a:pPr>
                      <a:r>
                        <a:rPr lang="vi-VN" sz="1400" b="1" dirty="0"/>
                        <a:t>Tính toán thời gian thực</a:t>
                      </a:r>
                      <a:endParaRPr lang="en-US" sz="1400" b="1" dirty="0">
                        <a:latin typeface="Consolas" panose="020B0609020204030204" pitchFamily="49" charset="0"/>
                      </a:endParaRPr>
                    </a:p>
                  </a:txBody>
                  <a:tcPr/>
                </a:tc>
                <a:tc>
                  <a:txBody>
                    <a:bodyPr/>
                    <a:lstStyle/>
                    <a:p>
                      <a:pPr lvl="2" algn="ctr">
                        <a:lnSpc>
                          <a:spcPct val="250000"/>
                        </a:lnSpc>
                      </a:pPr>
                      <a:r>
                        <a:rPr lang="vi-VN" b="1" dirty="0"/>
                        <a:t>Thay đổi của đường</a:t>
                      </a:r>
                      <a:endParaRPr lang="en-US" b="1" dirty="0">
                        <a:latin typeface="Consolas" panose="020B0609020204030204" pitchFamily="49" charset="0"/>
                      </a:endParaRPr>
                    </a:p>
                  </a:txBody>
                  <a:tcPr/>
                </a:tc>
                <a:extLst>
                  <a:ext uri="{0D108BD9-81ED-4DB2-BD59-A6C34878D82A}">
                    <a16:rowId xmlns:a16="http://schemas.microsoft.com/office/drawing/2014/main" val="4277611699"/>
                  </a:ext>
                </a:extLst>
              </a:tr>
              <a:tr h="711685">
                <a:tc>
                  <a:txBody>
                    <a:bodyPr/>
                    <a:lstStyle/>
                    <a:p>
                      <a:pPr lvl="2" algn="ctr">
                        <a:lnSpc>
                          <a:spcPct val="250000"/>
                        </a:lnSpc>
                      </a:pPr>
                      <a:r>
                        <a:rPr lang="vi-VN" sz="1400" b="1" dirty="0"/>
                        <a:t>Đáp ứng đa dạng</a:t>
                      </a:r>
                      <a:endParaRPr lang="en-US" sz="1400" b="1" dirty="0">
                        <a:latin typeface="Consolas" panose="020B0609020204030204" pitchFamily="49" charset="0"/>
                      </a:endParaRPr>
                    </a:p>
                  </a:txBody>
                  <a:tcPr/>
                </a:tc>
                <a:tc>
                  <a:txBody>
                    <a:bodyPr/>
                    <a:lstStyle/>
                    <a:p>
                      <a:pPr lvl="2" algn="ctr">
                        <a:lnSpc>
                          <a:spcPct val="250000"/>
                        </a:lnSpc>
                      </a:pPr>
                      <a:r>
                        <a:rPr lang="vi-VN" b="1" dirty="0"/>
                        <a:t>Nhiễu và mất mát thông tin</a:t>
                      </a:r>
                      <a:endParaRPr lang="en-US" b="1" dirty="0">
                        <a:latin typeface="Consolas" panose="020B0609020204030204" pitchFamily="49" charset="0"/>
                      </a:endParaRPr>
                    </a:p>
                  </a:txBody>
                  <a:tcPr/>
                </a:tc>
                <a:extLst>
                  <a:ext uri="{0D108BD9-81ED-4DB2-BD59-A6C34878D82A}">
                    <a16:rowId xmlns:a16="http://schemas.microsoft.com/office/drawing/2014/main" val="2314972613"/>
                  </a:ext>
                </a:extLst>
              </a:tr>
              <a:tr h="711685">
                <a:tc>
                  <a:txBody>
                    <a:bodyPr/>
                    <a:lstStyle/>
                    <a:p>
                      <a:pPr lvl="2" algn="ctr">
                        <a:lnSpc>
                          <a:spcPct val="250000"/>
                        </a:lnSpc>
                      </a:pPr>
                      <a:r>
                        <a:rPr lang="vi-VN" sz="1400" b="1" dirty="0"/>
                        <a:t>Các yêu cầu giao thông đặc biệt</a:t>
                      </a:r>
                      <a:endParaRPr lang="en-US" sz="1400" b="1" dirty="0">
                        <a:latin typeface="Consolas" panose="020B0609020204030204" pitchFamily="49" charset="0"/>
                      </a:endParaRPr>
                    </a:p>
                  </a:txBody>
                  <a:tcPr/>
                </a:tc>
                <a:tc>
                  <a:txBody>
                    <a:bodyPr/>
                    <a:lstStyle/>
                    <a:p>
                      <a:pPr lvl="2" algn="ctr">
                        <a:lnSpc>
                          <a:spcPct val="250000"/>
                        </a:lnSpc>
                      </a:pPr>
                      <a:r>
                        <a:rPr lang="vi-VN" b="1" dirty="0"/>
                        <a:t>Đa dạng điều kiện giao thông</a:t>
                      </a:r>
                      <a:endParaRPr lang="en-US" b="1" dirty="0">
                        <a:latin typeface="Consolas" panose="020B0609020204030204" pitchFamily="49" charset="0"/>
                      </a:endParaRPr>
                    </a:p>
                  </a:txBody>
                  <a:tcPr/>
                </a:tc>
                <a:extLst>
                  <a:ext uri="{0D108BD9-81ED-4DB2-BD59-A6C34878D82A}">
                    <a16:rowId xmlns:a16="http://schemas.microsoft.com/office/drawing/2014/main" val="104352147"/>
                  </a:ext>
                </a:extLst>
              </a:tr>
            </a:tbl>
          </a:graphicData>
        </a:graphic>
      </p:graphicFrame>
      <p:sp>
        <p:nvSpPr>
          <p:cNvPr id="5" name="Google Shape;98;p18">
            <a:extLst>
              <a:ext uri="{FF2B5EF4-FFF2-40B4-BE49-F238E27FC236}">
                <a16:creationId xmlns:a16="http://schemas.microsoft.com/office/drawing/2014/main" id="{2B8C65C2-E734-4F10-8556-F03BFADC9FBD}"/>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4</a:t>
            </a:fld>
            <a:endParaRPr dirty="0"/>
          </a:p>
        </p:txBody>
      </p:sp>
    </p:spTree>
    <p:extLst>
      <p:ext uri="{BB962C8B-B14F-4D97-AF65-F5344CB8AC3E}">
        <p14:creationId xmlns:p14="http://schemas.microsoft.com/office/powerpoint/2010/main" val="3025857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body" idx="1"/>
          </p:nvPr>
        </p:nvSpPr>
        <p:spPr>
          <a:xfrm>
            <a:off x="316800" y="830950"/>
            <a:ext cx="8654399" cy="3913850"/>
          </a:xfrm>
          <a:prstGeom prst="rect">
            <a:avLst/>
          </a:prstGeom>
        </p:spPr>
        <p:txBody>
          <a:bodyPr spcFirstLastPara="1" wrap="square" lIns="68575" tIns="34275" rIns="68575" bIns="34275" anchor="t" anchorCtr="0">
            <a:noAutofit/>
          </a:bodyPr>
          <a:lstStyle/>
          <a:p>
            <a:pPr marL="457200" lvl="0" indent="-342900" algn="l" rtl="0">
              <a:lnSpc>
                <a:spcPct val="115000"/>
              </a:lnSpc>
              <a:spcBef>
                <a:spcPts val="0"/>
              </a:spcBef>
              <a:spcAft>
                <a:spcPts val="0"/>
              </a:spcAft>
              <a:buSzPts val="1800"/>
              <a:buFont typeface="Quicksand"/>
              <a:buAutoNum type="arabicPeriod"/>
            </a:pPr>
            <a:r>
              <a:rPr lang="vi-VN" sz="1800" b="1" dirty="0">
                <a:latin typeface="Consolas" panose="020B0609020204030204" pitchFamily="49" charset="0"/>
                <a:ea typeface="Quicksand"/>
                <a:cs typeface="Quicksand"/>
                <a:sym typeface="Quicksand"/>
              </a:rPr>
              <a:t>Phương pháp xử lý ảnh thông thường</a:t>
            </a:r>
          </a:p>
          <a:p>
            <a:pPr lvl="1" indent="-342900">
              <a:lnSpc>
                <a:spcPct val="115000"/>
              </a:lnSpc>
              <a:spcBef>
                <a:spcPts val="0"/>
              </a:spcBef>
              <a:buSzPts val="1800"/>
            </a:pPr>
            <a:r>
              <a:rPr lang="vi-VN" b="1" dirty="0">
                <a:latin typeface="Consolas" panose="020B0609020204030204" pitchFamily="49" charset="0"/>
                <a:ea typeface="Quicksand"/>
                <a:cs typeface="Quicksand"/>
                <a:sym typeface="Quicksand"/>
              </a:rPr>
              <a:t>Hough Transform</a:t>
            </a:r>
          </a:p>
          <a:p>
            <a:pPr lvl="1" indent="-342900">
              <a:lnSpc>
                <a:spcPct val="115000"/>
              </a:lnSpc>
              <a:spcBef>
                <a:spcPts val="0"/>
              </a:spcBef>
              <a:buSzPts val="1800"/>
            </a:pPr>
            <a:r>
              <a:rPr lang="vi-VN" b="1" dirty="0">
                <a:latin typeface="Consolas" panose="020B0609020204030204" pitchFamily="49" charset="0"/>
                <a:ea typeface="Quicksand"/>
                <a:cs typeface="Quicksand"/>
                <a:sym typeface="Quicksand"/>
              </a:rPr>
              <a:t>Edge Detection</a:t>
            </a:r>
          </a:p>
          <a:p>
            <a:pPr lvl="1" indent="-342900">
              <a:lnSpc>
                <a:spcPct val="115000"/>
              </a:lnSpc>
              <a:spcBef>
                <a:spcPts val="0"/>
              </a:spcBef>
              <a:buSzPts val="1800"/>
            </a:pPr>
            <a:r>
              <a:rPr lang="vi-VN" b="1" dirty="0">
                <a:latin typeface="Consolas" panose="020B0609020204030204" pitchFamily="49" charset="0"/>
                <a:ea typeface="Quicksand"/>
                <a:cs typeface="Quicksand"/>
                <a:sym typeface="Quicksand"/>
              </a:rPr>
              <a:t>Bilateral Fitler</a:t>
            </a:r>
            <a:endParaRPr lang="vi-VN" sz="1600" b="1" dirty="0">
              <a:latin typeface="Consolas" panose="020B0609020204030204" pitchFamily="49" charset="0"/>
              <a:ea typeface="Quicksand"/>
              <a:cs typeface="Quicksand"/>
              <a:sym typeface="Quicksand"/>
            </a:endParaRPr>
          </a:p>
          <a:p>
            <a:pPr marL="457200" lvl="0" indent="-342900" algn="l" rtl="0">
              <a:lnSpc>
                <a:spcPct val="115000"/>
              </a:lnSpc>
              <a:spcBef>
                <a:spcPts val="0"/>
              </a:spcBef>
              <a:spcAft>
                <a:spcPts val="0"/>
              </a:spcAft>
              <a:buSzPts val="1800"/>
              <a:buFont typeface="Quicksand"/>
              <a:buAutoNum type="arabicPeriod"/>
            </a:pPr>
            <a:r>
              <a:rPr lang="vi-VN" sz="1800" b="1" dirty="0">
                <a:latin typeface="Consolas" panose="020B0609020204030204" pitchFamily="49" charset="0"/>
                <a:ea typeface="Quicksand"/>
                <a:cs typeface="Quicksand"/>
                <a:sym typeface="Quicksand"/>
              </a:rPr>
              <a:t>Phương pháp dựa trên Deep Leanrning</a:t>
            </a:r>
            <a:endParaRPr lang="vi-VN" b="1" dirty="0">
              <a:latin typeface="Consolas" panose="020B0609020204030204" pitchFamily="49" charset="0"/>
              <a:ea typeface="Quicksand"/>
              <a:cs typeface="Quicksand"/>
              <a:sym typeface="Quicksand"/>
            </a:endParaRPr>
          </a:p>
          <a:p>
            <a:pPr marL="857250" lvl="1" indent="-285750">
              <a:lnSpc>
                <a:spcPct val="115000"/>
              </a:lnSpc>
              <a:spcBef>
                <a:spcPts val="0"/>
              </a:spcBef>
              <a:buSzPts val="1800"/>
            </a:pPr>
            <a:r>
              <a:rPr lang="vi-VN" sz="1600" b="1" dirty="0">
                <a:latin typeface="Consolas" panose="020B0609020204030204" pitchFamily="49" charset="0"/>
                <a:ea typeface="Quicksand"/>
                <a:cs typeface="Quicksand"/>
                <a:sym typeface="Quicksand"/>
              </a:rPr>
              <a:t>Sementic Segmentation</a:t>
            </a:r>
          </a:p>
          <a:p>
            <a:pPr marL="857250" lvl="1" indent="-285750">
              <a:lnSpc>
                <a:spcPct val="115000"/>
              </a:lnSpc>
              <a:spcBef>
                <a:spcPts val="0"/>
              </a:spcBef>
              <a:buSzPts val="1800"/>
            </a:pPr>
            <a:r>
              <a:rPr lang="vi-VN" sz="1600" b="1" dirty="0">
                <a:latin typeface="Consolas" panose="020B0609020204030204" pitchFamily="49" charset="0"/>
                <a:ea typeface="Quicksand"/>
                <a:cs typeface="Quicksand"/>
                <a:sym typeface="Quicksand"/>
              </a:rPr>
              <a:t>Instance Segmentation</a:t>
            </a:r>
          </a:p>
          <a:p>
            <a:pPr marL="857250" lvl="1" indent="-285750">
              <a:lnSpc>
                <a:spcPct val="115000"/>
              </a:lnSpc>
              <a:spcBef>
                <a:spcPts val="0"/>
              </a:spcBef>
              <a:buSzPts val="1800"/>
            </a:pPr>
            <a:r>
              <a:rPr lang="vi-VN" sz="1600" b="1" dirty="0">
                <a:latin typeface="Consolas" panose="020B0609020204030204" pitchFamily="49" charset="0"/>
                <a:ea typeface="Quicksand"/>
                <a:cs typeface="Quicksand"/>
                <a:sym typeface="Quicksand"/>
              </a:rPr>
              <a:t>Các mô hình SOTA </a:t>
            </a:r>
          </a:p>
          <a:p>
            <a:pPr marL="571500" lvl="1" indent="0">
              <a:lnSpc>
                <a:spcPct val="115000"/>
              </a:lnSpc>
              <a:spcBef>
                <a:spcPts val="0"/>
              </a:spcBef>
              <a:buSzPts val="1800"/>
              <a:buNone/>
            </a:pPr>
            <a:endParaRPr lang="vi-VN" sz="1600" b="1" dirty="0">
              <a:latin typeface="Consolas" panose="020B0609020204030204" pitchFamily="49" charset="0"/>
              <a:ea typeface="Quicksand"/>
              <a:cs typeface="Quicksand"/>
              <a:sym typeface="Quicksand"/>
            </a:endParaRPr>
          </a:p>
        </p:txBody>
      </p:sp>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3. Các phương pháp phát hiện làn đường</a:t>
            </a:r>
            <a:endParaRPr sz="2800" dirty="0">
              <a:latin typeface="Quicksand"/>
              <a:ea typeface="Quicksand"/>
              <a:cs typeface="Quicksand"/>
              <a:sym typeface="Quicksand"/>
            </a:endParaRPr>
          </a:p>
        </p:txBody>
      </p:sp>
      <p:pic>
        <p:nvPicPr>
          <p:cNvPr id="5" name="Picture 4">
            <a:extLst>
              <a:ext uri="{FF2B5EF4-FFF2-40B4-BE49-F238E27FC236}">
                <a16:creationId xmlns:a16="http://schemas.microsoft.com/office/drawing/2014/main" id="{A9FAF566-EF5A-4840-B76F-8EC281417524}"/>
              </a:ext>
            </a:extLst>
          </p:cNvPr>
          <p:cNvPicPr>
            <a:picLocks noChangeAspect="1"/>
          </p:cNvPicPr>
          <p:nvPr/>
        </p:nvPicPr>
        <p:blipFill>
          <a:blip r:embed="rId3"/>
          <a:stretch>
            <a:fillRect/>
          </a:stretch>
        </p:blipFill>
        <p:spPr>
          <a:xfrm>
            <a:off x="3247463" y="3118592"/>
            <a:ext cx="7963590" cy="15165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Google Shape;98;p18">
            <a:extLst>
              <a:ext uri="{FF2B5EF4-FFF2-40B4-BE49-F238E27FC236}">
                <a16:creationId xmlns:a16="http://schemas.microsoft.com/office/drawing/2014/main" id="{E5B54892-ACB6-4D38-9AB1-4F09FF72E340}"/>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5</a:t>
            </a:fld>
            <a:endParaRPr dirty="0"/>
          </a:p>
        </p:txBody>
      </p:sp>
    </p:spTree>
    <p:extLst>
      <p:ext uri="{BB962C8B-B14F-4D97-AF65-F5344CB8AC3E}">
        <p14:creationId xmlns:p14="http://schemas.microsoft.com/office/powerpoint/2010/main" val="2843096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body" idx="1"/>
          </p:nvPr>
        </p:nvSpPr>
        <p:spPr>
          <a:xfrm>
            <a:off x="316801" y="830950"/>
            <a:ext cx="5112450" cy="3913850"/>
          </a:xfrm>
          <a:prstGeom prst="rect">
            <a:avLst/>
          </a:prstGeom>
        </p:spPr>
        <p:txBody>
          <a:bodyPr spcFirstLastPara="1" wrap="square" lIns="68575" tIns="34275" rIns="68575" bIns="34275" anchor="t" anchorCtr="0">
            <a:noAutofit/>
          </a:bodyPr>
          <a:lstStyle/>
          <a:p>
            <a:pPr marL="457200" lvl="0" indent="-342900" algn="l" rtl="0">
              <a:lnSpc>
                <a:spcPct val="115000"/>
              </a:lnSpc>
              <a:spcBef>
                <a:spcPts val="0"/>
              </a:spcBef>
              <a:spcAft>
                <a:spcPts val="0"/>
              </a:spcAft>
              <a:buSzPts val="1800"/>
              <a:buFont typeface="Quicksand"/>
              <a:buAutoNum type="arabicPeriod"/>
            </a:pPr>
            <a:r>
              <a:rPr lang="vi-VN" sz="1800" b="1" dirty="0">
                <a:latin typeface="Consolas" panose="020B0609020204030204" pitchFamily="49" charset="0"/>
                <a:ea typeface="Quicksand"/>
                <a:cs typeface="Quicksand"/>
                <a:sym typeface="Quicksand"/>
              </a:rPr>
              <a:t>Phương pháp xử lý ảnh thông thường</a:t>
            </a:r>
          </a:p>
          <a:p>
            <a:pPr lvl="1" indent="-342900">
              <a:lnSpc>
                <a:spcPct val="115000"/>
              </a:lnSpc>
              <a:spcBef>
                <a:spcPts val="0"/>
              </a:spcBef>
              <a:buSzPts val="1800"/>
            </a:pPr>
            <a:r>
              <a:rPr lang="vi-VN" b="1" dirty="0">
                <a:latin typeface="Consolas" panose="020B0609020204030204" pitchFamily="49" charset="0"/>
                <a:ea typeface="Quicksand"/>
                <a:cs typeface="Quicksand"/>
                <a:sym typeface="Quicksand"/>
              </a:rPr>
              <a:t>Hough Transform</a:t>
            </a:r>
          </a:p>
          <a:p>
            <a:pPr lvl="1" indent="-342900">
              <a:lnSpc>
                <a:spcPct val="115000"/>
              </a:lnSpc>
              <a:spcBef>
                <a:spcPts val="0"/>
              </a:spcBef>
              <a:buSzPts val="1800"/>
            </a:pPr>
            <a:r>
              <a:rPr lang="vi-VN" b="1" dirty="0">
                <a:latin typeface="Consolas" panose="020B0609020204030204" pitchFamily="49" charset="0"/>
                <a:ea typeface="Quicksand"/>
                <a:cs typeface="Quicksand"/>
                <a:sym typeface="Quicksand"/>
              </a:rPr>
              <a:t>Edge Detection</a:t>
            </a:r>
          </a:p>
          <a:p>
            <a:pPr lvl="1" indent="-342900">
              <a:lnSpc>
                <a:spcPct val="115000"/>
              </a:lnSpc>
              <a:spcBef>
                <a:spcPts val="0"/>
              </a:spcBef>
              <a:buSzPts val="1800"/>
            </a:pPr>
            <a:r>
              <a:rPr lang="vi-VN" b="1" dirty="0">
                <a:latin typeface="Consolas" panose="020B0609020204030204" pitchFamily="49" charset="0"/>
                <a:ea typeface="Quicksand"/>
                <a:cs typeface="Quicksand"/>
                <a:sym typeface="Quicksand"/>
              </a:rPr>
              <a:t>Bilateral Fitler</a:t>
            </a:r>
            <a:endParaRPr lang="vi-VN" sz="1600" b="1" dirty="0">
              <a:latin typeface="Consolas" panose="020B0609020204030204" pitchFamily="49" charset="0"/>
              <a:ea typeface="Quicksand"/>
              <a:cs typeface="Quicksand"/>
              <a:sym typeface="Quicksand"/>
            </a:endParaRPr>
          </a:p>
          <a:p>
            <a:pPr marL="457200" lvl="0" indent="-342900" algn="l" rtl="0">
              <a:lnSpc>
                <a:spcPct val="115000"/>
              </a:lnSpc>
              <a:spcBef>
                <a:spcPts val="0"/>
              </a:spcBef>
              <a:spcAft>
                <a:spcPts val="0"/>
              </a:spcAft>
              <a:buSzPts val="1800"/>
              <a:buFont typeface="Quicksand"/>
              <a:buAutoNum type="arabicPeriod"/>
            </a:pPr>
            <a:r>
              <a:rPr lang="vi-VN" sz="1800" b="1" dirty="0">
                <a:latin typeface="Consolas" panose="020B0609020204030204" pitchFamily="49" charset="0"/>
                <a:ea typeface="Quicksand"/>
                <a:cs typeface="Quicksand"/>
                <a:sym typeface="Quicksand"/>
              </a:rPr>
              <a:t>Phương pháp dựa trên Deep Leanrning</a:t>
            </a:r>
            <a:endParaRPr lang="vi-VN" b="1" dirty="0">
              <a:latin typeface="Consolas" panose="020B0609020204030204" pitchFamily="49" charset="0"/>
              <a:ea typeface="Quicksand"/>
              <a:cs typeface="Quicksand"/>
              <a:sym typeface="Quicksand"/>
            </a:endParaRPr>
          </a:p>
          <a:p>
            <a:pPr marL="857250" lvl="1" indent="-285750">
              <a:lnSpc>
                <a:spcPct val="115000"/>
              </a:lnSpc>
              <a:spcBef>
                <a:spcPts val="0"/>
              </a:spcBef>
              <a:buSzPts val="1800"/>
            </a:pPr>
            <a:r>
              <a:rPr lang="vi-VN" sz="1600" b="1" dirty="0">
                <a:latin typeface="Consolas" panose="020B0609020204030204" pitchFamily="49" charset="0"/>
                <a:ea typeface="Quicksand"/>
                <a:cs typeface="Quicksand"/>
                <a:sym typeface="Quicksand"/>
              </a:rPr>
              <a:t>Sementic Segmentation</a:t>
            </a:r>
          </a:p>
          <a:p>
            <a:pPr marL="857250" lvl="1" indent="-285750">
              <a:lnSpc>
                <a:spcPct val="115000"/>
              </a:lnSpc>
              <a:spcBef>
                <a:spcPts val="0"/>
              </a:spcBef>
              <a:buSzPts val="1800"/>
            </a:pPr>
            <a:r>
              <a:rPr lang="vi-VN" sz="1600" b="1" dirty="0">
                <a:latin typeface="Consolas" panose="020B0609020204030204" pitchFamily="49" charset="0"/>
                <a:ea typeface="Quicksand"/>
                <a:cs typeface="Quicksand"/>
                <a:sym typeface="Quicksand"/>
              </a:rPr>
              <a:t>Instance Segmentation</a:t>
            </a:r>
          </a:p>
          <a:p>
            <a:pPr marL="857250" lvl="1" indent="-285750">
              <a:lnSpc>
                <a:spcPct val="115000"/>
              </a:lnSpc>
              <a:spcBef>
                <a:spcPts val="0"/>
              </a:spcBef>
              <a:buSzPts val="1800"/>
            </a:pPr>
            <a:r>
              <a:rPr lang="vi-VN" sz="1600" b="1" dirty="0">
                <a:latin typeface="Consolas" panose="020B0609020204030204" pitchFamily="49" charset="0"/>
                <a:ea typeface="Quicksand"/>
                <a:cs typeface="Quicksand"/>
                <a:sym typeface="Quicksand"/>
              </a:rPr>
              <a:t>Các mô hình SOTA </a:t>
            </a:r>
          </a:p>
          <a:p>
            <a:pPr marL="571500" lvl="1" indent="0">
              <a:lnSpc>
                <a:spcPct val="115000"/>
              </a:lnSpc>
              <a:spcBef>
                <a:spcPts val="0"/>
              </a:spcBef>
              <a:buSzPts val="1800"/>
              <a:buNone/>
            </a:pPr>
            <a:endParaRPr lang="vi-VN" sz="1600" b="1" dirty="0">
              <a:latin typeface="Consolas" panose="020B0609020204030204" pitchFamily="49" charset="0"/>
              <a:ea typeface="Quicksand"/>
              <a:cs typeface="Quicksand"/>
              <a:sym typeface="Quicksand"/>
            </a:endParaRPr>
          </a:p>
        </p:txBody>
      </p:sp>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3. Các phương pháp phát hiện làn đường</a:t>
            </a:r>
            <a:endParaRPr sz="2800" dirty="0">
              <a:latin typeface="Quicksand"/>
              <a:ea typeface="Quicksand"/>
              <a:cs typeface="Quicksand"/>
              <a:sym typeface="Quicksand"/>
            </a:endParaRPr>
          </a:p>
        </p:txBody>
      </p:sp>
      <p:pic>
        <p:nvPicPr>
          <p:cNvPr id="5" name="Picture 4">
            <a:extLst>
              <a:ext uri="{FF2B5EF4-FFF2-40B4-BE49-F238E27FC236}">
                <a16:creationId xmlns:a16="http://schemas.microsoft.com/office/drawing/2014/main" id="{A9FAF566-EF5A-4840-B76F-8EC281417524}"/>
              </a:ext>
            </a:extLst>
          </p:cNvPr>
          <p:cNvPicPr>
            <a:picLocks noChangeAspect="1"/>
          </p:cNvPicPr>
          <p:nvPr/>
        </p:nvPicPr>
        <p:blipFill>
          <a:blip r:embed="rId3"/>
          <a:stretch>
            <a:fillRect/>
          </a:stretch>
        </p:blipFill>
        <p:spPr>
          <a:xfrm>
            <a:off x="10072638" y="3014929"/>
            <a:ext cx="7963590" cy="15165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7D2EB035-43D8-4D76-8B82-19B3BBEB92E2}"/>
              </a:ext>
            </a:extLst>
          </p:cNvPr>
          <p:cNvSpPr txBox="1"/>
          <p:nvPr/>
        </p:nvSpPr>
        <p:spPr>
          <a:xfrm>
            <a:off x="5429251" y="876300"/>
            <a:ext cx="3590924" cy="3323987"/>
          </a:xfrm>
          <a:prstGeom prst="rect">
            <a:avLst/>
          </a:prstGeom>
          <a:noFill/>
        </p:spPr>
        <p:txBody>
          <a:bodyPr wrap="square" rtlCol="0">
            <a:spAutoFit/>
          </a:bodyPr>
          <a:lstStyle/>
          <a:p>
            <a:pPr marL="285750" indent="-285750">
              <a:buFont typeface="Wingdings" panose="05000000000000000000" pitchFamily="2" charset="2"/>
              <a:buChar char="q"/>
            </a:pPr>
            <a:r>
              <a:rPr lang="vi-VN" dirty="0">
                <a:latin typeface="Consolas" panose="020B0609020204030204" pitchFamily="49" charset="0"/>
              </a:rPr>
              <a:t>S</a:t>
            </a:r>
            <a:r>
              <a:rPr lang="en-US" dirty="0">
                <a:latin typeface="Consolas" panose="020B0609020204030204" pitchFamily="49" charset="0"/>
              </a:rPr>
              <a:t>ử </a:t>
            </a:r>
            <a:r>
              <a:rPr lang="en-US" dirty="0" err="1">
                <a:latin typeface="Consolas" panose="020B0609020204030204" pitchFamily="49" charset="0"/>
              </a:rPr>
              <a:t>dụng</a:t>
            </a:r>
            <a:r>
              <a:rPr lang="en-US" dirty="0">
                <a:latin typeface="Consolas" panose="020B0609020204030204" pitchFamily="49" charset="0"/>
              </a:rPr>
              <a:t> </a:t>
            </a:r>
            <a:r>
              <a:rPr lang="en-US" dirty="0" err="1">
                <a:latin typeface="Consolas" panose="020B0609020204030204" pitchFamily="49" charset="0"/>
              </a:rPr>
              <a:t>các</a:t>
            </a:r>
            <a:r>
              <a:rPr lang="en-US" dirty="0">
                <a:latin typeface="Consolas" panose="020B0609020204030204" pitchFamily="49" charset="0"/>
              </a:rPr>
              <a:t> </a:t>
            </a:r>
            <a:r>
              <a:rPr lang="en-US" dirty="0" err="1">
                <a:latin typeface="Consolas" panose="020B0609020204030204" pitchFamily="49" charset="0"/>
              </a:rPr>
              <a:t>tham</a:t>
            </a:r>
            <a:r>
              <a:rPr lang="en-US" dirty="0">
                <a:latin typeface="Consolas" panose="020B0609020204030204" pitchFamily="49" charset="0"/>
              </a:rPr>
              <a:t> </a:t>
            </a:r>
            <a:r>
              <a:rPr lang="en-US" dirty="0" err="1">
                <a:latin typeface="Consolas" panose="020B0609020204030204" pitchFamily="49" charset="0"/>
              </a:rPr>
              <a:t>số</a:t>
            </a:r>
            <a:r>
              <a:rPr lang="en-US" dirty="0">
                <a:latin typeface="Consolas" panose="020B0609020204030204" pitchFamily="49" charset="0"/>
              </a:rPr>
              <a:t> </a:t>
            </a:r>
            <a:r>
              <a:rPr lang="en-US" dirty="0" err="1">
                <a:latin typeface="Consolas" panose="020B0609020204030204" pitchFamily="49" charset="0"/>
              </a:rPr>
              <a:t>điều</a:t>
            </a:r>
            <a:r>
              <a:rPr lang="en-US" dirty="0">
                <a:latin typeface="Consolas" panose="020B0609020204030204" pitchFamily="49" charset="0"/>
              </a:rPr>
              <a:t> </a:t>
            </a:r>
            <a:r>
              <a:rPr lang="en-US" dirty="0" err="1">
                <a:latin typeface="Consolas" panose="020B0609020204030204" pitchFamily="49" charset="0"/>
              </a:rPr>
              <a:t>chỉnh</a:t>
            </a:r>
            <a:r>
              <a:rPr lang="en-US" dirty="0">
                <a:latin typeface="Consolas" panose="020B0609020204030204" pitchFamily="49" charset="0"/>
              </a:rPr>
              <a:t> </a:t>
            </a:r>
            <a:r>
              <a:rPr lang="en-US" dirty="0" err="1">
                <a:latin typeface="Consolas" panose="020B0609020204030204" pitchFamily="49" charset="0"/>
              </a:rPr>
              <a:t>thủ</a:t>
            </a:r>
            <a:r>
              <a:rPr lang="en-US" dirty="0">
                <a:latin typeface="Consolas" panose="020B0609020204030204" pitchFamily="49" charset="0"/>
              </a:rPr>
              <a:t> </a:t>
            </a:r>
            <a:r>
              <a:rPr lang="en-US" dirty="0" err="1">
                <a:latin typeface="Consolas" panose="020B0609020204030204" pitchFamily="49" charset="0"/>
              </a:rPr>
              <a:t>công</a:t>
            </a:r>
            <a:endParaRPr lang="vi-VN" dirty="0">
              <a:latin typeface="Consolas" panose="020B0609020204030204" pitchFamily="49" charset="0"/>
            </a:endParaRPr>
          </a:p>
          <a:p>
            <a:pPr marL="285750" indent="-285750">
              <a:buFont typeface="Wingdings" panose="05000000000000000000" pitchFamily="2" charset="2"/>
              <a:buChar char="q"/>
            </a:pPr>
            <a:r>
              <a:rPr lang="vi-VN" dirty="0">
                <a:latin typeface="Consolas" panose="020B0609020204030204" pitchFamily="49" charset="0"/>
              </a:rPr>
              <a:t>Nhạy cảm với điều kiện mội trường</a:t>
            </a:r>
            <a:endParaRPr lang="en-US" dirty="0">
              <a:latin typeface="Consolas" panose="020B0609020204030204" pitchFamily="49" charset="0"/>
            </a:endParaRP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vi-VN" dirty="0">
                <a:latin typeface="Consolas" panose="020B0609020204030204" pitchFamily="49" charset="0"/>
              </a:rPr>
              <a:t>Khả năng và kết quả phát hiện tốt hơn</a:t>
            </a:r>
            <a:endParaRPr lang="en-US" dirty="0">
              <a:latin typeface="Consolas" panose="020B0609020204030204" pitchFamily="49" charset="0"/>
            </a:endParaRPr>
          </a:p>
          <a:p>
            <a:pPr marL="285750" indent="-285750">
              <a:buFont typeface="Wingdings" panose="05000000000000000000" pitchFamily="2" charset="2"/>
              <a:buChar char="q"/>
            </a:pPr>
            <a:r>
              <a:rPr lang="vi-VN" dirty="0">
                <a:latin typeface="Consolas" panose="020B0609020204030204" pitchFamily="49" charset="0"/>
              </a:rPr>
              <a:t>Yêu cầu tính toán cao:</a:t>
            </a:r>
          </a:p>
          <a:p>
            <a:pPr marL="285750" lvl="6" indent="-285750">
              <a:buFont typeface="Arial" panose="020B0604020202020204" pitchFamily="34" charset="0"/>
              <a:buChar char="•"/>
            </a:pPr>
            <a:r>
              <a:rPr lang="vi-VN" dirty="0">
                <a:latin typeface="Consolas" panose="020B0609020204030204" pitchFamily="49" charset="0"/>
              </a:rPr>
              <a:t>Chậm</a:t>
            </a:r>
          </a:p>
          <a:p>
            <a:pPr marL="285750" lvl="6" indent="-285750">
              <a:buFont typeface="Arial" panose="020B0604020202020204" pitchFamily="34" charset="0"/>
              <a:buChar char="•"/>
            </a:pPr>
            <a:r>
              <a:rPr lang="en-US" dirty="0">
                <a:latin typeface="Consolas" panose="020B0609020204030204" pitchFamily="49" charset="0"/>
              </a:rPr>
              <a:t>GPU </a:t>
            </a:r>
            <a:r>
              <a:rPr lang="vi-VN" dirty="0">
                <a:latin typeface="Consolas" panose="020B0609020204030204" pitchFamily="49" charset="0"/>
              </a:rPr>
              <a:t>để tăng tốc độ huấn luyện</a:t>
            </a:r>
          </a:p>
          <a:p>
            <a:pPr marL="285750" lvl="6" indent="-285750">
              <a:buFont typeface="Arial" panose="020B0604020202020204" pitchFamily="34" charset="0"/>
              <a:buChar char="•"/>
            </a:pPr>
            <a:r>
              <a:rPr lang="vi-VN" dirty="0">
                <a:latin typeface="Consolas" panose="020B0609020204030204" pitchFamily="49" charset="0"/>
              </a:rPr>
              <a:t>Cần đánh nhãn (label) trên từng pixel</a:t>
            </a:r>
          </a:p>
          <a:p>
            <a:pPr marL="285750" indent="-285750">
              <a:buFont typeface="Wingdings" panose="05000000000000000000" pitchFamily="2" charset="2"/>
              <a:buChar char="q"/>
            </a:pPr>
            <a:endParaRPr lang="vi-VN" dirty="0">
              <a:latin typeface="Consolas" panose="020B0609020204030204" pitchFamily="49" charset="0"/>
            </a:endParaRPr>
          </a:p>
          <a:p>
            <a:pPr marL="285750" indent="-285750">
              <a:buFont typeface="Wingdings" panose="05000000000000000000" pitchFamily="2" charset="2"/>
              <a:buChar char="q"/>
            </a:pPr>
            <a:endParaRPr lang="en-US" dirty="0">
              <a:latin typeface="Consolas" panose="020B0609020204030204" pitchFamily="49" charset="0"/>
            </a:endParaRPr>
          </a:p>
        </p:txBody>
      </p:sp>
      <p:sp>
        <p:nvSpPr>
          <p:cNvPr id="6" name="Google Shape;98;p18">
            <a:extLst>
              <a:ext uri="{FF2B5EF4-FFF2-40B4-BE49-F238E27FC236}">
                <a16:creationId xmlns:a16="http://schemas.microsoft.com/office/drawing/2014/main" id="{4AC42734-6FA0-4797-99BC-A4DC8F078581}"/>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6</a:t>
            </a:fld>
            <a:endParaRPr dirty="0"/>
          </a:p>
        </p:txBody>
      </p:sp>
    </p:spTree>
    <p:extLst>
      <p:ext uri="{BB962C8B-B14F-4D97-AF65-F5344CB8AC3E}">
        <p14:creationId xmlns:p14="http://schemas.microsoft.com/office/powerpoint/2010/main" val="436781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0"/>
          <p:cNvSpPr txBox="1">
            <a:spLocks noGrp="1"/>
          </p:cNvSpPr>
          <p:nvPr>
            <p:ph type="body" idx="1"/>
          </p:nvPr>
        </p:nvSpPr>
        <p:spPr>
          <a:xfrm>
            <a:off x="1708387" y="2643648"/>
            <a:ext cx="5643630" cy="1584534"/>
          </a:xfrm>
          <a:prstGeom prst="rect">
            <a:avLst/>
          </a:prstGeom>
        </p:spPr>
        <p:txBody>
          <a:bodyPr spcFirstLastPara="1" wrap="square" lIns="68575" tIns="34275" rIns="68575" bIns="34275" anchor="t" anchorCtr="0">
            <a:noAutofit/>
          </a:bodyPr>
          <a:lstStyle/>
          <a:p>
            <a:pPr marL="457200" lvl="0" indent="-342900" algn="l" rtl="0">
              <a:lnSpc>
                <a:spcPct val="115000"/>
              </a:lnSpc>
              <a:spcBef>
                <a:spcPts val="0"/>
              </a:spcBef>
              <a:spcAft>
                <a:spcPts val="0"/>
              </a:spcAft>
              <a:buSzPts val="1800"/>
              <a:buFont typeface="Quicksand"/>
              <a:buAutoNum type="arabicPeriod"/>
            </a:pPr>
            <a:endParaRPr lang="vi-VN" sz="1800" b="1" dirty="0">
              <a:latin typeface="Consolas" panose="020B0609020204030204" pitchFamily="49" charset="0"/>
              <a:ea typeface="Quicksand"/>
              <a:cs typeface="Quicksand"/>
              <a:sym typeface="Quicksand"/>
            </a:endParaRPr>
          </a:p>
          <a:p>
            <a:pPr marL="571500" lvl="1" indent="0">
              <a:lnSpc>
                <a:spcPct val="115000"/>
              </a:lnSpc>
              <a:spcBef>
                <a:spcPts val="0"/>
              </a:spcBef>
              <a:buSzPts val="1800"/>
              <a:buNone/>
            </a:pPr>
            <a:endParaRPr lang="vi-VN" sz="1600" b="1" dirty="0">
              <a:latin typeface="Consolas" panose="020B0609020204030204" pitchFamily="49" charset="0"/>
              <a:ea typeface="Quicksand"/>
              <a:cs typeface="Quicksand"/>
              <a:sym typeface="Quicksand"/>
            </a:endParaRPr>
          </a:p>
          <a:p>
            <a:pPr marL="571500" lvl="1" indent="0">
              <a:lnSpc>
                <a:spcPct val="115000"/>
              </a:lnSpc>
              <a:spcBef>
                <a:spcPts val="0"/>
              </a:spcBef>
              <a:buSzPts val="1800"/>
              <a:buNone/>
            </a:pPr>
            <a:endParaRPr lang="vi-VN" sz="1600" b="1" dirty="0">
              <a:latin typeface="Consolas" panose="020B0609020204030204" pitchFamily="49" charset="0"/>
              <a:ea typeface="Quicksand"/>
              <a:cs typeface="Quicksand"/>
              <a:sym typeface="Quicksand"/>
            </a:endParaRPr>
          </a:p>
        </p:txBody>
      </p:sp>
      <p:pic>
        <p:nvPicPr>
          <p:cNvPr id="1026" name="Picture 2" descr="đường ống">
            <a:extLst>
              <a:ext uri="{FF2B5EF4-FFF2-40B4-BE49-F238E27FC236}">
                <a16:creationId xmlns:a16="http://schemas.microsoft.com/office/drawing/2014/main" id="{E88E834A-BF5E-40FC-B862-10C2F3F28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915318"/>
            <a:ext cx="6761018" cy="3811675"/>
          </a:xfrm>
          <a:prstGeom prst="rect">
            <a:avLst/>
          </a:prstGeom>
          <a:noFill/>
          <a:extLst>
            <a:ext uri="{909E8E84-426E-40DD-AFC4-6F175D3DCCD1}">
              <a14:hiddenFill xmlns:a14="http://schemas.microsoft.com/office/drawing/2010/main">
                <a:solidFill>
                  <a:srgbClr val="FFFFFF"/>
                </a:solidFill>
              </a14:hiddenFill>
            </a:ext>
          </a:extLst>
        </p:spPr>
      </p:pic>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4. Hướng tiếp cận thực hiện</a:t>
            </a:r>
            <a:endParaRPr sz="2800" dirty="0">
              <a:latin typeface="Quicksand"/>
              <a:ea typeface="Quicksand"/>
              <a:cs typeface="Quicksand"/>
              <a:sym typeface="Quicksand"/>
            </a:endParaRPr>
          </a:p>
        </p:txBody>
      </p:sp>
      <p:sp>
        <p:nvSpPr>
          <p:cNvPr id="7" name="Google Shape;596;p21">
            <a:extLst>
              <a:ext uri="{FF2B5EF4-FFF2-40B4-BE49-F238E27FC236}">
                <a16:creationId xmlns:a16="http://schemas.microsoft.com/office/drawing/2014/main" id="{7A20EED4-D8D1-4730-8D52-4037A9BCC0E8}"/>
              </a:ext>
            </a:extLst>
          </p:cNvPr>
          <p:cNvSpPr txBox="1">
            <a:spLocks/>
          </p:cNvSpPr>
          <p:nvPr/>
        </p:nvSpPr>
        <p:spPr>
          <a:xfrm>
            <a:off x="316800" y="765604"/>
            <a:ext cx="5808446" cy="4813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200"/>
              </a:spcBef>
              <a:spcAft>
                <a:spcPts val="0"/>
              </a:spcAft>
              <a:buClr>
                <a:srgbClr val="2F5496"/>
              </a:buClr>
              <a:buSzPts val="2000"/>
              <a:buFont typeface="Noto Sans Symbols"/>
              <a:buChar char="▶"/>
              <a:defRPr sz="2000" b="0" i="0" u="none" strike="noStrike" cap="none">
                <a:solidFill>
                  <a:srgbClr val="0C0C0C"/>
                </a:solidFill>
                <a:latin typeface="Quattrocento Sans"/>
                <a:ea typeface="Quattrocento Sans"/>
                <a:cs typeface="Quattrocento Sans"/>
                <a:sym typeface="Quattrocento Sans"/>
              </a:defRPr>
            </a:lvl1pPr>
            <a:lvl2pPr marL="914400" marR="0" lvl="1" indent="-330200" algn="l" rtl="0">
              <a:lnSpc>
                <a:spcPct val="100000"/>
              </a:lnSpc>
              <a:spcBef>
                <a:spcPts val="200"/>
              </a:spcBef>
              <a:spcAft>
                <a:spcPts val="0"/>
              </a:spcAft>
              <a:buClr>
                <a:srgbClr val="2F5496"/>
              </a:buClr>
              <a:buSzPts val="1600"/>
              <a:buFont typeface="Noto Sans Symbols"/>
              <a:buChar char="❑"/>
              <a:defRPr sz="1800" b="0" i="0" u="none" strike="noStrike" cap="none">
                <a:solidFill>
                  <a:srgbClr val="0C0C0C"/>
                </a:solidFill>
                <a:latin typeface="Quattrocento Sans"/>
                <a:ea typeface="Quattrocento Sans"/>
                <a:cs typeface="Quattrocento Sans"/>
                <a:sym typeface="Quattrocento Sans"/>
              </a:defRPr>
            </a:lvl2pPr>
            <a:lvl3pPr marL="1371600" marR="0" lvl="2" indent="-336550" algn="l" rtl="0">
              <a:lnSpc>
                <a:spcPct val="100000"/>
              </a:lnSpc>
              <a:spcBef>
                <a:spcPts val="200"/>
              </a:spcBef>
              <a:spcAft>
                <a:spcPts val="0"/>
              </a:spcAft>
              <a:buClr>
                <a:srgbClr val="2F5496"/>
              </a:buClr>
              <a:buSzPts val="1700"/>
              <a:buFont typeface="Calibri"/>
              <a:buChar char="●"/>
              <a:defRPr sz="1700" b="0" i="0" u="none" strike="noStrike" cap="none">
                <a:solidFill>
                  <a:srgbClr val="0C0C0C"/>
                </a:solidFill>
                <a:latin typeface="Quattrocento Sans"/>
                <a:ea typeface="Quattrocento Sans"/>
                <a:cs typeface="Quattrocento Sans"/>
                <a:sym typeface="Quattrocento Sans"/>
              </a:defRPr>
            </a:lvl3pPr>
            <a:lvl4pPr marL="1828800" marR="0" lvl="3" indent="-323850" algn="l" rtl="0">
              <a:lnSpc>
                <a:spcPct val="100000"/>
              </a:lnSpc>
              <a:spcBef>
                <a:spcPts val="200"/>
              </a:spcBef>
              <a:spcAft>
                <a:spcPts val="0"/>
              </a:spcAft>
              <a:buClr>
                <a:srgbClr val="2F5496"/>
              </a:buClr>
              <a:buSzPts val="1500"/>
              <a:buFont typeface="Courier New"/>
              <a:buChar char="o"/>
              <a:defRPr sz="1500" b="0" i="0" u="none" strike="noStrike" cap="none">
                <a:solidFill>
                  <a:srgbClr val="0C0C0C"/>
                </a:solidFill>
                <a:latin typeface="Quattrocento Sans"/>
                <a:ea typeface="Quattrocento Sans"/>
                <a:cs typeface="Quattrocento Sans"/>
                <a:sym typeface="Quattrocento Sans"/>
              </a:defRPr>
            </a:lvl4pPr>
            <a:lvl5pPr marL="2286000" marR="0" lvl="4" indent="-317500" algn="l" rtl="0">
              <a:lnSpc>
                <a:spcPct val="100000"/>
              </a:lnSpc>
              <a:spcBef>
                <a:spcPts val="2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pPr marL="444500" indent="-342900">
              <a:buFont typeface="+mj-lt"/>
              <a:buAutoNum type="arabicPeriod"/>
            </a:pPr>
            <a:r>
              <a:rPr lang="vi-VN" sz="1800" b="1" dirty="0">
                <a:solidFill>
                  <a:srgbClr val="002060"/>
                </a:solidFill>
                <a:latin typeface="Constantia" panose="02030602050306030303" pitchFamily="18" charset="0"/>
              </a:rPr>
              <a:t>Tiếp cận dựa trên các kỹ thuật thị giác máy tính</a:t>
            </a:r>
          </a:p>
        </p:txBody>
      </p:sp>
      <p:sp>
        <p:nvSpPr>
          <p:cNvPr id="2" name="TextBox 1">
            <a:extLst>
              <a:ext uri="{FF2B5EF4-FFF2-40B4-BE49-F238E27FC236}">
                <a16:creationId xmlns:a16="http://schemas.microsoft.com/office/drawing/2014/main" id="{1910A309-91A4-4F77-AC80-EAF2F3F04A26}"/>
              </a:ext>
            </a:extLst>
          </p:cNvPr>
          <p:cNvSpPr txBox="1"/>
          <p:nvPr/>
        </p:nvSpPr>
        <p:spPr>
          <a:xfrm>
            <a:off x="3265054" y="4388439"/>
            <a:ext cx="2262909" cy="338554"/>
          </a:xfrm>
          <a:prstGeom prst="rect">
            <a:avLst/>
          </a:prstGeom>
          <a:noFill/>
        </p:spPr>
        <p:txBody>
          <a:bodyPr wrap="square" rtlCol="0">
            <a:spAutoFit/>
          </a:bodyPr>
          <a:lstStyle/>
          <a:p>
            <a:r>
              <a:rPr lang="vi-VN" sz="1600" b="1" dirty="0">
                <a:latin typeface="Consolas" panose="020B0609020204030204" pitchFamily="49" charset="0"/>
              </a:rPr>
              <a:t>Pipline tiếp cận 1</a:t>
            </a:r>
            <a:endParaRPr lang="en-US" sz="1600" b="1" dirty="0">
              <a:latin typeface="Consolas" panose="020B0609020204030204" pitchFamily="49" charset="0"/>
            </a:endParaRPr>
          </a:p>
        </p:txBody>
      </p:sp>
      <p:pic>
        <p:nvPicPr>
          <p:cNvPr id="8" name="Picture 7">
            <a:extLst>
              <a:ext uri="{FF2B5EF4-FFF2-40B4-BE49-F238E27FC236}">
                <a16:creationId xmlns:a16="http://schemas.microsoft.com/office/drawing/2014/main" id="{11CF19DA-2692-416A-87F7-02E925035159}"/>
              </a:ext>
            </a:extLst>
          </p:cNvPr>
          <p:cNvPicPr>
            <a:picLocks noChangeAspect="1"/>
          </p:cNvPicPr>
          <p:nvPr/>
        </p:nvPicPr>
        <p:blipFill>
          <a:blip r:embed="rId4"/>
          <a:stretch>
            <a:fillRect/>
          </a:stretch>
        </p:blipFill>
        <p:spPr>
          <a:xfrm>
            <a:off x="-3008693" y="915318"/>
            <a:ext cx="2740837" cy="3805623"/>
          </a:xfrm>
          <a:prstGeom prst="rect">
            <a:avLst/>
          </a:prstGeom>
        </p:spPr>
      </p:pic>
      <p:sp>
        <p:nvSpPr>
          <p:cNvPr id="9" name="Google Shape;98;p18">
            <a:extLst>
              <a:ext uri="{FF2B5EF4-FFF2-40B4-BE49-F238E27FC236}">
                <a16:creationId xmlns:a16="http://schemas.microsoft.com/office/drawing/2014/main" id="{E9574932-961A-4DB2-887E-D593CB371C46}"/>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7</a:t>
            </a:fld>
            <a:endParaRPr dirty="0"/>
          </a:p>
        </p:txBody>
      </p:sp>
    </p:spTree>
    <p:extLst>
      <p:ext uri="{BB962C8B-B14F-4D97-AF65-F5344CB8AC3E}">
        <p14:creationId xmlns:p14="http://schemas.microsoft.com/office/powerpoint/2010/main" val="1169137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4. Hướng tiếp cận thực hiện – thị giác máy tính</a:t>
            </a:r>
            <a:endParaRPr sz="2800" dirty="0">
              <a:latin typeface="Quicksand"/>
              <a:ea typeface="Quicksand"/>
              <a:cs typeface="Quicksand"/>
              <a:sym typeface="Quicksand"/>
            </a:endParaRPr>
          </a:p>
        </p:txBody>
      </p:sp>
      <p:pic>
        <p:nvPicPr>
          <p:cNvPr id="9" name="Picture 8">
            <a:extLst>
              <a:ext uri="{FF2B5EF4-FFF2-40B4-BE49-F238E27FC236}">
                <a16:creationId xmlns:a16="http://schemas.microsoft.com/office/drawing/2014/main" id="{9463D38B-DFA9-49EA-8F34-7C4EE7A8FE26}"/>
              </a:ext>
            </a:extLst>
          </p:cNvPr>
          <p:cNvPicPr>
            <a:picLocks noChangeAspect="1"/>
          </p:cNvPicPr>
          <p:nvPr/>
        </p:nvPicPr>
        <p:blipFill>
          <a:blip r:embed="rId3"/>
          <a:stretch>
            <a:fillRect/>
          </a:stretch>
        </p:blipFill>
        <p:spPr>
          <a:xfrm>
            <a:off x="150144" y="883531"/>
            <a:ext cx="2740837" cy="3805623"/>
          </a:xfrm>
          <a:prstGeom prst="rect">
            <a:avLst/>
          </a:prstGeom>
        </p:spPr>
      </p:pic>
      <p:pic>
        <p:nvPicPr>
          <p:cNvPr id="11" name="Picture 2" descr="đường ống">
            <a:extLst>
              <a:ext uri="{FF2B5EF4-FFF2-40B4-BE49-F238E27FC236}">
                <a16:creationId xmlns:a16="http://schemas.microsoft.com/office/drawing/2014/main" id="{1ECBC4CA-D237-4B11-89DC-026B0955E0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70633" y="750242"/>
            <a:ext cx="6761018" cy="381167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98;p18">
            <a:extLst>
              <a:ext uri="{FF2B5EF4-FFF2-40B4-BE49-F238E27FC236}">
                <a16:creationId xmlns:a16="http://schemas.microsoft.com/office/drawing/2014/main" id="{75CBA672-9388-4698-97C5-8C4E32CB5569}"/>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8</a:t>
            </a:fld>
            <a:endParaRPr dirty="0"/>
          </a:p>
        </p:txBody>
      </p:sp>
    </p:spTree>
    <p:extLst>
      <p:ext uri="{BB962C8B-B14F-4D97-AF65-F5344CB8AC3E}">
        <p14:creationId xmlns:p14="http://schemas.microsoft.com/office/powerpoint/2010/main" val="4221109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7" name="Google Shape;117;p20"/>
          <p:cNvSpPr txBox="1">
            <a:spLocks noGrp="1"/>
          </p:cNvSpPr>
          <p:nvPr>
            <p:ph type="title"/>
          </p:nvPr>
        </p:nvSpPr>
        <p:spPr>
          <a:xfrm>
            <a:off x="0" y="0"/>
            <a:ext cx="9144000" cy="707100"/>
          </a:xfrm>
          <a:prstGeom prst="rect">
            <a:avLst/>
          </a:prstGeom>
        </p:spPr>
        <p:txBody>
          <a:bodyPr spcFirstLastPara="1" wrap="square" lIns="68575" tIns="34275" rIns="68575" bIns="34275" anchor="ctr" anchorCtr="0">
            <a:noAutofit/>
          </a:bodyPr>
          <a:lstStyle/>
          <a:p>
            <a:pPr marL="0" lvl="0" indent="0" algn="l" rtl="0">
              <a:lnSpc>
                <a:spcPct val="120000"/>
              </a:lnSpc>
              <a:spcBef>
                <a:spcPts val="2000"/>
              </a:spcBef>
              <a:spcAft>
                <a:spcPts val="800"/>
              </a:spcAft>
              <a:buNone/>
            </a:pPr>
            <a:r>
              <a:rPr lang="vi-VN" sz="2800" dirty="0">
                <a:latin typeface="Quicksand"/>
                <a:ea typeface="Quicksand"/>
                <a:cs typeface="Quicksand"/>
                <a:sym typeface="Quicksand"/>
              </a:rPr>
              <a:t>    4. Hướng tiếp cận thực hiện – input image</a:t>
            </a:r>
            <a:endParaRPr sz="2800" dirty="0">
              <a:latin typeface="Quicksand"/>
              <a:ea typeface="Quicksand"/>
              <a:cs typeface="Quicksand"/>
              <a:sym typeface="Quicksand"/>
            </a:endParaRPr>
          </a:p>
        </p:txBody>
      </p:sp>
      <p:pic>
        <p:nvPicPr>
          <p:cNvPr id="9" name="Picture 8">
            <a:extLst>
              <a:ext uri="{FF2B5EF4-FFF2-40B4-BE49-F238E27FC236}">
                <a16:creationId xmlns:a16="http://schemas.microsoft.com/office/drawing/2014/main" id="{9463D38B-DFA9-49EA-8F34-7C4EE7A8FE26}"/>
              </a:ext>
            </a:extLst>
          </p:cNvPr>
          <p:cNvPicPr>
            <a:picLocks noChangeAspect="1"/>
          </p:cNvPicPr>
          <p:nvPr/>
        </p:nvPicPr>
        <p:blipFill>
          <a:blip r:embed="rId3"/>
          <a:stretch>
            <a:fillRect/>
          </a:stretch>
        </p:blipFill>
        <p:spPr>
          <a:xfrm>
            <a:off x="318829" y="914400"/>
            <a:ext cx="4253171" cy="5905482"/>
          </a:xfrm>
          <a:prstGeom prst="rect">
            <a:avLst/>
          </a:prstGeom>
        </p:spPr>
      </p:pic>
      <p:sp>
        <p:nvSpPr>
          <p:cNvPr id="5" name="TextBox 4">
            <a:extLst>
              <a:ext uri="{FF2B5EF4-FFF2-40B4-BE49-F238E27FC236}">
                <a16:creationId xmlns:a16="http://schemas.microsoft.com/office/drawing/2014/main" id="{494ECD12-D9E6-4DD4-8CE2-C19C6D5B0021}"/>
              </a:ext>
            </a:extLst>
          </p:cNvPr>
          <p:cNvSpPr txBox="1"/>
          <p:nvPr/>
        </p:nvSpPr>
        <p:spPr>
          <a:xfrm>
            <a:off x="4387273" y="914400"/>
            <a:ext cx="4756727" cy="954107"/>
          </a:xfrm>
          <a:prstGeom prst="rect">
            <a:avLst/>
          </a:prstGeom>
          <a:noFill/>
        </p:spPr>
        <p:txBody>
          <a:bodyPr wrap="square" rtlCol="0">
            <a:spAutoFit/>
          </a:bodyPr>
          <a:lstStyle/>
          <a:p>
            <a:pPr marL="285750" indent="-285750">
              <a:buFont typeface="Wingdings" panose="05000000000000000000" pitchFamily="2" charset="2"/>
              <a:buChar char="q"/>
            </a:pPr>
            <a:r>
              <a:rPr lang="vi-VN" b="1" i="1" dirty="0">
                <a:solidFill>
                  <a:srgbClr val="002060"/>
                </a:solidFill>
              </a:rPr>
              <a:t>Image frame input</a:t>
            </a:r>
          </a:p>
          <a:p>
            <a:pPr marL="285750" lvl="6" indent="-285750">
              <a:buFont typeface="Wingdings" panose="05000000000000000000" pitchFamily="2" charset="2"/>
              <a:buChar char="v"/>
            </a:pPr>
            <a:r>
              <a:rPr lang="vi-VN" dirty="0">
                <a:solidFill>
                  <a:srgbClr val="002060"/>
                </a:solidFill>
              </a:rPr>
              <a:t>Ảnh màu (RGB) được thu thập từ camera hành trình của phương tiện (video stream/file)</a:t>
            </a:r>
          </a:p>
          <a:p>
            <a:endParaRPr lang="en-US" b="1" i="1" dirty="0">
              <a:solidFill>
                <a:srgbClr val="002060"/>
              </a:solidFill>
            </a:endParaRPr>
          </a:p>
        </p:txBody>
      </p:sp>
      <p:cxnSp>
        <p:nvCxnSpPr>
          <p:cNvPr id="3" name="Straight Arrow Connector 2">
            <a:extLst>
              <a:ext uri="{FF2B5EF4-FFF2-40B4-BE49-F238E27FC236}">
                <a16:creationId xmlns:a16="http://schemas.microsoft.com/office/drawing/2014/main" id="{86DFFFE7-75BE-46AF-B58B-DAA03EBEA4DD}"/>
              </a:ext>
            </a:extLst>
          </p:cNvPr>
          <p:cNvCxnSpPr>
            <a:cxnSpLocks/>
          </p:cNvCxnSpPr>
          <p:nvPr/>
        </p:nvCxnSpPr>
        <p:spPr>
          <a:xfrm>
            <a:off x="3078866" y="1088020"/>
            <a:ext cx="1400537"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Google Shape;98;p18">
            <a:extLst>
              <a:ext uri="{FF2B5EF4-FFF2-40B4-BE49-F238E27FC236}">
                <a16:creationId xmlns:a16="http://schemas.microsoft.com/office/drawing/2014/main" id="{B2136ADC-2009-4438-A42A-2E97FE218F9A}"/>
              </a:ext>
            </a:extLst>
          </p:cNvPr>
          <p:cNvSpPr txBox="1">
            <a:spLocks noGrp="1"/>
          </p:cNvSpPr>
          <p:nvPr>
            <p:ph type="sldNum" idx="12"/>
          </p:nvPr>
        </p:nvSpPr>
        <p:spPr>
          <a:xfrm>
            <a:off x="7377546" y="4836425"/>
            <a:ext cx="1539600" cy="273900"/>
          </a:xfrm>
          <a:prstGeom prst="rect">
            <a:avLst/>
          </a:prstGeom>
          <a:noFill/>
          <a:ln>
            <a:noFill/>
          </a:ln>
        </p:spPr>
        <p:txBody>
          <a:bodyPr spcFirstLastPara="1" wrap="square" lIns="68575" tIns="34275" rIns="68575" bIns="34275" anchor="ctr" anchorCtr="0">
            <a:noAutofit/>
          </a:bodyPr>
          <a:lstStyle/>
          <a:p>
            <a:pPr marL="0" lvl="0" indent="0" algn="r" rtl="0">
              <a:spcBef>
                <a:spcPts val="0"/>
              </a:spcBef>
              <a:spcAft>
                <a:spcPts val="0"/>
              </a:spcAft>
              <a:buClr>
                <a:srgbClr val="2F5496"/>
              </a:buClr>
              <a:buSzPts val="1300"/>
              <a:buFont typeface="Quattrocento Sans"/>
              <a:buNone/>
            </a:pPr>
            <a:fld id="{00000000-1234-1234-1234-123412341234}" type="slidenum">
              <a:rPr lang="en"/>
              <a:t>9</a:t>
            </a:fld>
            <a:endParaRPr dirty="0"/>
          </a:p>
        </p:txBody>
      </p:sp>
    </p:spTree>
    <p:extLst>
      <p:ext uri="{BB962C8B-B14F-4D97-AF65-F5344CB8AC3E}">
        <p14:creationId xmlns:p14="http://schemas.microsoft.com/office/powerpoint/2010/main" val="17890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NPT_Template(22)">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1250</TotalTime>
  <Words>5738</Words>
  <Application>Microsoft Office PowerPoint</Application>
  <PresentationFormat>On-screen Show (16:9)</PresentationFormat>
  <Paragraphs>302</Paragraphs>
  <Slides>38</Slides>
  <Notes>37</Notes>
  <HiddenSlides>0</HiddenSlides>
  <MMClips>1</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38</vt:i4>
      </vt:variant>
    </vt:vector>
  </HeadingPairs>
  <TitlesOfParts>
    <vt:vector size="56" baseType="lpstr">
      <vt:lpstr>Inter</vt:lpstr>
      <vt:lpstr>Noto Sans Symbols</vt:lpstr>
      <vt:lpstr>Constantia</vt:lpstr>
      <vt:lpstr>-apple-system</vt:lpstr>
      <vt:lpstr>Quattrocento Sans</vt:lpstr>
      <vt:lpstr>Segoe UI Black</vt:lpstr>
      <vt:lpstr>Cambria Math</vt:lpstr>
      <vt:lpstr>Times New Roman</vt:lpstr>
      <vt:lpstr>Söhne</vt:lpstr>
      <vt:lpstr>Consolas</vt:lpstr>
      <vt:lpstr>Wingdings</vt:lpstr>
      <vt:lpstr>Courier New</vt:lpstr>
      <vt:lpstr>Arial</vt:lpstr>
      <vt:lpstr>Quicksand</vt:lpstr>
      <vt:lpstr>Calibri</vt:lpstr>
      <vt:lpstr>Segoe UI Historic</vt:lpstr>
      <vt:lpstr>Simple Light</vt:lpstr>
      <vt:lpstr>PNPT_Template(22)</vt:lpstr>
      <vt:lpstr>PowerPoint Presentation</vt:lpstr>
      <vt:lpstr>    Nội dung báo cáo</vt:lpstr>
      <vt:lpstr>    1. Giới thiệu bài toán</vt:lpstr>
      <vt:lpstr>    2. Yêu cầu và thách thức</vt:lpstr>
      <vt:lpstr>    3. Các phương pháp phát hiện làn đường</vt:lpstr>
      <vt:lpstr>    3. Các phương pháp phát hiện làn đường</vt:lpstr>
      <vt:lpstr>    4. Hướng tiếp cận thực hiện</vt:lpstr>
      <vt:lpstr>    4. Hướng tiếp cận thực hiện – thị giác máy tính</vt:lpstr>
      <vt:lpstr>    4. Hướng tiếp cận thực hiện – input image</vt:lpstr>
      <vt:lpstr>    4. Hướng tiếp cận thực hiện – undistorted image</vt:lpstr>
      <vt:lpstr>    4. Hướng tiếp cận thực hiện – undistorted image</vt:lpstr>
      <vt:lpstr>    4. Hướng tiếp cận thực hiện – undistorted image</vt:lpstr>
      <vt:lpstr>    4. Hướng tiếp cận thực hiện – undistorted image</vt:lpstr>
      <vt:lpstr>    4. Hướng tiếp cận thực hiện – undistorted image</vt:lpstr>
      <vt:lpstr>    4. Hướng tiếp cận thực hiện – undistorted image</vt:lpstr>
      <vt:lpstr>    4. Hướng tiếp cận thực hiện</vt:lpstr>
      <vt:lpstr>    4. Hướng tiếp cận thực hiện - Crop</vt:lpstr>
      <vt:lpstr>    4. Hướng tiếp cận thực hiện - Thresholding</vt:lpstr>
      <vt:lpstr>    4. Hướng tiếp cận thực hiện - thresholding </vt:lpstr>
      <vt:lpstr>    4. Hướng tiếp cận thực hiện – Birds Eye View </vt:lpstr>
      <vt:lpstr>    4. Hướng tiếp cận thực hiện – Birds Eye View </vt:lpstr>
      <vt:lpstr>  4. Hướng tiếp cận thực hiện - Thresholding</vt:lpstr>
      <vt:lpstr>    4. Hướng tiếp cận thực hiện – Sliding Window </vt:lpstr>
      <vt:lpstr>    4. Hướng tiếp cận thực hiện – Sliding Window </vt:lpstr>
      <vt:lpstr>    4. Hướng tiếp cận thực hiện – Final Result </vt:lpstr>
      <vt:lpstr>    4. Hướng tiếp cận thực hiện – Kết quả </vt:lpstr>
      <vt:lpstr>    4. Hướng tiếp cận thực hiện – Kết quả</vt:lpstr>
      <vt:lpstr>    4. Kết quả và đánh giá – Dataset thử nghiệm</vt:lpstr>
      <vt:lpstr>    4. Kết quả và đánh giá</vt:lpstr>
      <vt:lpstr>4. Hướng tiếp cận thực hiện – Deep Learning</vt:lpstr>
      <vt:lpstr>PowerPoint Presentation</vt:lpstr>
      <vt:lpstr>4. Hướng tiếp cận thực hiện – Deep Learning</vt:lpstr>
      <vt:lpstr>PowerPoint Presentation</vt:lpstr>
      <vt:lpstr>PowerPoint Presentation</vt:lpstr>
      <vt:lpstr>4. Hướng tiếp cận thực hiện - Deep Learning</vt:lpstr>
      <vt:lpstr>4. Hướng tiếp cận thực hiện – Kết quả Deep Learning</vt:lpstr>
      <vt:lpstr>    6. Kết luận</vt:lpstr>
      <vt:lpstr>    6. Kết luận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HIỆN LÀN ĐƯỜNG CHO XE TỰ LÁI</dc:title>
  <cp:lastModifiedBy>Khánh Nguyễn Quốc</cp:lastModifiedBy>
  <cp:revision>84</cp:revision>
  <dcterms:modified xsi:type="dcterms:W3CDTF">2023-06-02T03:52:03Z</dcterms:modified>
</cp:coreProperties>
</file>